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73" r:id="rId3"/>
    <p:sldId id="259" r:id="rId4"/>
    <p:sldId id="270" r:id="rId5"/>
    <p:sldId id="264" r:id="rId6"/>
    <p:sldId id="258" r:id="rId7"/>
    <p:sldId id="276" r:id="rId8"/>
    <p:sldId id="275" r:id="rId9"/>
    <p:sldId id="278" r:id="rId10"/>
  </p:sldIdLst>
  <p:sldSz cx="9144000" cy="6858000" type="screen4x3"/>
  <p:notesSz cx="7162800" cy="94488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24" autoAdjust="0"/>
    <p:restoredTop sz="92534" autoAdjust="0"/>
  </p:normalViewPr>
  <p:slideViewPr>
    <p:cSldViewPr>
      <p:cViewPr varScale="1">
        <p:scale>
          <a:sx n="108" d="100"/>
          <a:sy n="108" d="100"/>
        </p:scale>
        <p:origin x="172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F382E5-A775-4A39-AB8D-1B7F0E1F1638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F392563B-2D06-41E5-AF2D-8233F122ABA2}">
      <dgm:prSet phldrT="[Text]"/>
      <dgm:spPr/>
      <dgm:t>
        <a:bodyPr/>
        <a:lstStyle/>
        <a:p>
          <a:r>
            <a:rPr lang="en-US" dirty="0" smtClean="0"/>
            <a:t>Who</a:t>
          </a:r>
          <a:endParaRPr lang="en-IN" dirty="0"/>
        </a:p>
      </dgm:t>
    </dgm:pt>
    <dgm:pt modelId="{F4DABC82-B3D1-4D59-8903-556AF0CBC9FE}" type="parTrans" cxnId="{4AF0989B-49C1-485C-9479-562802623180}">
      <dgm:prSet/>
      <dgm:spPr/>
      <dgm:t>
        <a:bodyPr/>
        <a:lstStyle/>
        <a:p>
          <a:endParaRPr lang="en-IN"/>
        </a:p>
      </dgm:t>
    </dgm:pt>
    <dgm:pt modelId="{197FBEFA-77F3-4290-AC3E-3F82A8213E28}" type="sibTrans" cxnId="{4AF0989B-49C1-485C-9479-562802623180}">
      <dgm:prSet/>
      <dgm:spPr/>
      <dgm:t>
        <a:bodyPr/>
        <a:lstStyle/>
        <a:p>
          <a:endParaRPr lang="en-IN"/>
        </a:p>
      </dgm:t>
    </dgm:pt>
    <dgm:pt modelId="{D383C6EF-A029-46FF-8A68-910064D09076}">
      <dgm:prSet phldrT="[Text]" custT="1"/>
      <dgm:spPr/>
      <dgm:t>
        <a:bodyPr/>
        <a:lstStyle/>
        <a:p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A  legal aid initiative of CHRI &amp; NLU, Jodhpur ( Earlier)</a:t>
          </a:r>
          <a:endParaRPr lang="en-IN" sz="1800" dirty="0"/>
        </a:p>
      </dgm:t>
    </dgm:pt>
    <dgm:pt modelId="{EB7914D8-9B66-4082-9DA0-E5D4C60F82C8}" type="parTrans" cxnId="{97B51CF3-90FD-4D30-BB6D-31DD03C6046C}">
      <dgm:prSet/>
      <dgm:spPr/>
      <dgm:t>
        <a:bodyPr/>
        <a:lstStyle/>
        <a:p>
          <a:endParaRPr lang="en-IN"/>
        </a:p>
      </dgm:t>
    </dgm:pt>
    <dgm:pt modelId="{2BDB8B83-D018-4C41-A7E6-3C157D8C5DE0}" type="sibTrans" cxnId="{97B51CF3-90FD-4D30-BB6D-31DD03C6046C}">
      <dgm:prSet/>
      <dgm:spPr/>
      <dgm:t>
        <a:bodyPr/>
        <a:lstStyle/>
        <a:p>
          <a:endParaRPr lang="en-IN"/>
        </a:p>
      </dgm:t>
    </dgm:pt>
    <dgm:pt modelId="{3D612A81-8116-482C-8C42-0934BA39DFE9}">
      <dgm:prSet phldrT="[Text]"/>
      <dgm:spPr/>
      <dgm:t>
        <a:bodyPr/>
        <a:lstStyle/>
        <a:p>
          <a:r>
            <a:rPr lang="en-US" dirty="0" smtClean="0"/>
            <a:t>Why</a:t>
          </a:r>
          <a:endParaRPr lang="en-IN" dirty="0"/>
        </a:p>
      </dgm:t>
    </dgm:pt>
    <dgm:pt modelId="{E85923FA-112E-42AE-B6B8-6FB2CA969461}" type="parTrans" cxnId="{29330E6E-CBCF-44EA-BDF6-6518FDD023AF}">
      <dgm:prSet/>
      <dgm:spPr/>
      <dgm:t>
        <a:bodyPr/>
        <a:lstStyle/>
        <a:p>
          <a:endParaRPr lang="en-IN"/>
        </a:p>
      </dgm:t>
    </dgm:pt>
    <dgm:pt modelId="{E2C63C84-8AC2-4B10-A470-0826AF8988D5}" type="sibTrans" cxnId="{29330E6E-CBCF-44EA-BDF6-6518FDD023AF}">
      <dgm:prSet/>
      <dgm:spPr/>
      <dgm:t>
        <a:bodyPr/>
        <a:lstStyle/>
        <a:p>
          <a:endParaRPr lang="en-IN"/>
        </a:p>
      </dgm:t>
    </dgm:pt>
    <dgm:pt modelId="{F532725C-C746-4562-9438-DE50B146F2DC}">
      <dgm:prSet phldrT="[Text]"/>
      <dgm:spPr/>
      <dgm:t>
        <a:bodyPr/>
        <a:lstStyle/>
        <a:p>
          <a:r>
            <a:rPr lang="en-US" dirty="0" smtClean="0"/>
            <a:t>How</a:t>
          </a:r>
          <a:endParaRPr lang="en-IN" dirty="0"/>
        </a:p>
      </dgm:t>
    </dgm:pt>
    <dgm:pt modelId="{D381DF6A-644D-4F11-A620-1EBD35E8558E}" type="parTrans" cxnId="{BB9346E3-8A3A-43F3-904B-18AEA31456C3}">
      <dgm:prSet/>
      <dgm:spPr/>
      <dgm:t>
        <a:bodyPr/>
        <a:lstStyle/>
        <a:p>
          <a:endParaRPr lang="en-IN"/>
        </a:p>
      </dgm:t>
    </dgm:pt>
    <dgm:pt modelId="{4C74FFA8-25D4-4160-BE00-6F8ED09CFE12}" type="sibTrans" cxnId="{BB9346E3-8A3A-43F3-904B-18AEA31456C3}">
      <dgm:prSet/>
      <dgm:spPr/>
      <dgm:t>
        <a:bodyPr/>
        <a:lstStyle/>
        <a:p>
          <a:endParaRPr lang="en-IN"/>
        </a:p>
      </dgm:t>
    </dgm:pt>
    <dgm:pt modelId="{14D70183-E339-4EC0-9D01-4662D9BE1299}">
      <dgm:prSet phldrT="[Text]" custT="1"/>
      <dgm:spPr/>
      <dgm:t>
        <a:bodyPr/>
        <a:lstStyle/>
        <a:p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Since 11</a:t>
          </a:r>
          <a:r>
            <a:rPr lang="en-US" sz="1800" baseline="30000" dirty="0" smtClean="0">
              <a:latin typeface="Times New Roman" pitchFamily="18" charset="0"/>
              <a:cs typeface="Times New Roman" pitchFamily="18" charset="0"/>
            </a:rPr>
            <a:t>th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August’12, the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Swadhikaar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team has initiated a system of  regular prison visits by CHRI staff lawyers and had 25 visits so far.</a:t>
          </a:r>
          <a:endParaRPr lang="en-IN" sz="1800" dirty="0"/>
        </a:p>
      </dgm:t>
    </dgm:pt>
    <dgm:pt modelId="{0EDB9637-3A8B-4042-B874-31258499210F}" type="parTrans" cxnId="{2AC344FE-C4E7-42A6-8B2C-79F2AEE09017}">
      <dgm:prSet/>
      <dgm:spPr/>
      <dgm:t>
        <a:bodyPr/>
        <a:lstStyle/>
        <a:p>
          <a:endParaRPr lang="en-IN"/>
        </a:p>
      </dgm:t>
    </dgm:pt>
    <dgm:pt modelId="{3C502414-8F3B-40F2-9257-9F88A96C11B7}" type="sibTrans" cxnId="{2AC344FE-C4E7-42A6-8B2C-79F2AEE09017}">
      <dgm:prSet/>
      <dgm:spPr/>
      <dgm:t>
        <a:bodyPr/>
        <a:lstStyle/>
        <a:p>
          <a:endParaRPr lang="en-IN"/>
        </a:p>
      </dgm:t>
    </dgm:pt>
    <dgm:pt modelId="{805D8EF5-DD58-448B-9C24-5AD175C3E192}">
      <dgm:prSet phldrT="[Text]"/>
      <dgm:spPr/>
      <dgm:t>
        <a:bodyPr/>
        <a:lstStyle/>
        <a:p>
          <a:r>
            <a:rPr lang="en-US" dirty="0" smtClean="0"/>
            <a:t>What</a:t>
          </a:r>
          <a:endParaRPr lang="en-IN" dirty="0"/>
        </a:p>
      </dgm:t>
    </dgm:pt>
    <dgm:pt modelId="{460535B7-FED4-45D4-B558-A0C9247BCFCA}" type="parTrans" cxnId="{A3CA758B-4BAF-4F78-A5C0-12951882F5FC}">
      <dgm:prSet/>
      <dgm:spPr/>
      <dgm:t>
        <a:bodyPr/>
        <a:lstStyle/>
        <a:p>
          <a:endParaRPr lang="en-IN"/>
        </a:p>
      </dgm:t>
    </dgm:pt>
    <dgm:pt modelId="{BE5C67D9-FA54-427D-A16E-A8F27E309139}" type="sibTrans" cxnId="{A3CA758B-4BAF-4F78-A5C0-12951882F5FC}">
      <dgm:prSet/>
      <dgm:spPr/>
      <dgm:t>
        <a:bodyPr/>
        <a:lstStyle/>
        <a:p>
          <a:endParaRPr lang="en-IN"/>
        </a:p>
      </dgm:t>
    </dgm:pt>
    <dgm:pt modelId="{4B4D1BA4-68A3-4A11-B050-F4EC02800D76}">
      <dgm:prSet custT="1"/>
      <dgm:spPr/>
      <dgm:t>
        <a:bodyPr/>
        <a:lstStyle/>
        <a:p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We have interviewed  372  inmates  since August’12 and in 120 cases where the inmates did not have legal representation,  letters have been sent  to DLSA  for appointment of  lawyers .</a:t>
          </a:r>
          <a:endParaRPr lang="en-IN" sz="1800" dirty="0"/>
        </a:p>
      </dgm:t>
    </dgm:pt>
    <dgm:pt modelId="{F68E37CA-0636-47CF-85FD-88C736BFB7BE}" type="parTrans" cxnId="{7A1770DE-B5CD-4574-B98D-002E664653E3}">
      <dgm:prSet/>
      <dgm:spPr/>
      <dgm:t>
        <a:bodyPr/>
        <a:lstStyle/>
        <a:p>
          <a:endParaRPr lang="en-IN"/>
        </a:p>
      </dgm:t>
    </dgm:pt>
    <dgm:pt modelId="{B20D97D4-357C-4EE2-AFCC-ED1CF0532C04}" type="sibTrans" cxnId="{7A1770DE-B5CD-4574-B98D-002E664653E3}">
      <dgm:prSet/>
      <dgm:spPr/>
      <dgm:t>
        <a:bodyPr/>
        <a:lstStyle/>
        <a:p>
          <a:endParaRPr lang="en-IN"/>
        </a:p>
      </dgm:t>
    </dgm:pt>
    <dgm:pt modelId="{711FEBD8-1F9D-4FE1-8CCE-53E4BFE556A8}">
      <dgm:prSet custT="1"/>
      <dgm:spPr/>
      <dgm:t>
        <a:bodyPr/>
        <a:lstStyle/>
        <a:p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To work towards significant reduction in unnecessary detention on remand ( number,  frequency and duration) by identifying and thus assisting under trials in need of legal assistance and counsel.</a:t>
          </a:r>
          <a:endParaRPr lang="en-IN" sz="1800" dirty="0"/>
        </a:p>
      </dgm:t>
    </dgm:pt>
    <dgm:pt modelId="{1E9C9455-E792-4DA1-8EA6-8A2555FD15D7}" type="parTrans" cxnId="{4AFEDF6E-0F1B-42AB-B4E0-372576AE7E96}">
      <dgm:prSet/>
      <dgm:spPr/>
      <dgm:t>
        <a:bodyPr/>
        <a:lstStyle/>
        <a:p>
          <a:endParaRPr lang="en-IN"/>
        </a:p>
      </dgm:t>
    </dgm:pt>
    <dgm:pt modelId="{6BD082DB-B3E7-4A93-AFBD-8EF3C7A93BB1}" type="sibTrans" cxnId="{4AFEDF6E-0F1B-42AB-B4E0-372576AE7E96}">
      <dgm:prSet/>
      <dgm:spPr/>
      <dgm:t>
        <a:bodyPr/>
        <a:lstStyle/>
        <a:p>
          <a:endParaRPr lang="en-IN"/>
        </a:p>
      </dgm:t>
    </dgm:pt>
    <dgm:pt modelId="{05474818-02EC-467A-93EB-2600CAAD4DD3}" type="pres">
      <dgm:prSet presAssocID="{6FF382E5-A775-4A39-AB8D-1B7F0E1F163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B1F6B75D-0B1B-40B2-8535-C785C862F6C3}" type="pres">
      <dgm:prSet presAssocID="{F392563B-2D06-41E5-AF2D-8233F122ABA2}" presName="composite" presStyleCnt="0"/>
      <dgm:spPr/>
    </dgm:pt>
    <dgm:pt modelId="{064A2509-1877-4C6A-9972-861BCBB77988}" type="pres">
      <dgm:prSet presAssocID="{F392563B-2D06-41E5-AF2D-8233F122ABA2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821313B-53D0-4B3B-A74F-9438287C9E9D}" type="pres">
      <dgm:prSet presAssocID="{F392563B-2D06-41E5-AF2D-8233F122ABA2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777619F-A21E-4B61-B6F4-BE52370820C9}" type="pres">
      <dgm:prSet presAssocID="{197FBEFA-77F3-4290-AC3E-3F82A8213E28}" presName="sp" presStyleCnt="0"/>
      <dgm:spPr/>
    </dgm:pt>
    <dgm:pt modelId="{DAED7004-17A6-44AC-B9EF-D9963027692B}" type="pres">
      <dgm:prSet presAssocID="{3D612A81-8116-482C-8C42-0934BA39DFE9}" presName="composite" presStyleCnt="0"/>
      <dgm:spPr/>
    </dgm:pt>
    <dgm:pt modelId="{5F93EE4F-F630-4A22-BBAC-455BBD4498C7}" type="pres">
      <dgm:prSet presAssocID="{3D612A81-8116-482C-8C42-0934BA39DFE9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C11C8A0-A7B1-4197-8779-847CFEAE5BE1}" type="pres">
      <dgm:prSet presAssocID="{3D612A81-8116-482C-8C42-0934BA39DFE9}" presName="descendantText" presStyleLbl="alignAcc1" presStyleIdx="1" presStyleCnt="4" custScaleY="136932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309B9A61-7ADB-4420-A011-1FC5DA3837E3}" type="pres">
      <dgm:prSet presAssocID="{E2C63C84-8AC2-4B10-A470-0826AF8988D5}" presName="sp" presStyleCnt="0"/>
      <dgm:spPr/>
    </dgm:pt>
    <dgm:pt modelId="{4EA0A59F-21CD-4BEE-BA18-E6938CC30488}" type="pres">
      <dgm:prSet presAssocID="{F532725C-C746-4562-9438-DE50B146F2DC}" presName="composite" presStyleCnt="0"/>
      <dgm:spPr/>
    </dgm:pt>
    <dgm:pt modelId="{2D651EF4-9ABB-4484-AFDA-E1E2FBFBDAE6}" type="pres">
      <dgm:prSet presAssocID="{F532725C-C746-4562-9438-DE50B146F2DC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39CF1BA-3F29-4445-8673-94C881063827}" type="pres">
      <dgm:prSet presAssocID="{F532725C-C746-4562-9438-DE50B146F2DC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A6EE60F-C68F-41A4-9DA9-89B02D5AB46B}" type="pres">
      <dgm:prSet presAssocID="{4C74FFA8-25D4-4160-BE00-6F8ED09CFE12}" presName="sp" presStyleCnt="0"/>
      <dgm:spPr/>
    </dgm:pt>
    <dgm:pt modelId="{EFB547B9-C747-474D-B92B-28AB09F684D4}" type="pres">
      <dgm:prSet presAssocID="{805D8EF5-DD58-448B-9C24-5AD175C3E192}" presName="composite" presStyleCnt="0"/>
      <dgm:spPr/>
    </dgm:pt>
    <dgm:pt modelId="{35240288-84C5-4DBD-92FA-21CC480AE64F}" type="pres">
      <dgm:prSet presAssocID="{805D8EF5-DD58-448B-9C24-5AD175C3E192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A5C5357-1B1A-4F75-BB16-31B18CECA3C9}" type="pres">
      <dgm:prSet presAssocID="{805D8EF5-DD58-448B-9C24-5AD175C3E192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29330E6E-CBCF-44EA-BDF6-6518FDD023AF}" srcId="{6FF382E5-A775-4A39-AB8D-1B7F0E1F1638}" destId="{3D612A81-8116-482C-8C42-0934BA39DFE9}" srcOrd="1" destOrd="0" parTransId="{E85923FA-112E-42AE-B6B8-6FB2CA969461}" sibTransId="{E2C63C84-8AC2-4B10-A470-0826AF8988D5}"/>
    <dgm:cxn modelId="{4AFEDF6E-0F1B-42AB-B4E0-372576AE7E96}" srcId="{3D612A81-8116-482C-8C42-0934BA39DFE9}" destId="{711FEBD8-1F9D-4FE1-8CCE-53E4BFE556A8}" srcOrd="0" destOrd="0" parTransId="{1E9C9455-E792-4DA1-8EA6-8A2555FD15D7}" sibTransId="{6BD082DB-B3E7-4A93-AFBD-8EF3C7A93BB1}"/>
    <dgm:cxn modelId="{2AC344FE-C4E7-42A6-8B2C-79F2AEE09017}" srcId="{F532725C-C746-4562-9438-DE50B146F2DC}" destId="{14D70183-E339-4EC0-9D01-4662D9BE1299}" srcOrd="0" destOrd="0" parTransId="{0EDB9637-3A8B-4042-B874-31258499210F}" sibTransId="{3C502414-8F3B-40F2-9257-9F88A96C11B7}"/>
    <dgm:cxn modelId="{4AF0989B-49C1-485C-9479-562802623180}" srcId="{6FF382E5-A775-4A39-AB8D-1B7F0E1F1638}" destId="{F392563B-2D06-41E5-AF2D-8233F122ABA2}" srcOrd="0" destOrd="0" parTransId="{F4DABC82-B3D1-4D59-8903-556AF0CBC9FE}" sibTransId="{197FBEFA-77F3-4290-AC3E-3F82A8213E28}"/>
    <dgm:cxn modelId="{97B51CF3-90FD-4D30-BB6D-31DD03C6046C}" srcId="{F392563B-2D06-41E5-AF2D-8233F122ABA2}" destId="{D383C6EF-A029-46FF-8A68-910064D09076}" srcOrd="0" destOrd="0" parTransId="{EB7914D8-9B66-4082-9DA0-E5D4C60F82C8}" sibTransId="{2BDB8B83-D018-4C41-A7E6-3C157D8C5DE0}"/>
    <dgm:cxn modelId="{8F291C36-3283-4DDC-86D6-8687AB4D8DCC}" type="presOf" srcId="{805D8EF5-DD58-448B-9C24-5AD175C3E192}" destId="{35240288-84C5-4DBD-92FA-21CC480AE64F}" srcOrd="0" destOrd="0" presId="urn:microsoft.com/office/officeart/2005/8/layout/chevron2"/>
    <dgm:cxn modelId="{FE19EAD7-FADF-477F-A7E1-0FE252BF2D41}" type="presOf" srcId="{D383C6EF-A029-46FF-8A68-910064D09076}" destId="{A821313B-53D0-4B3B-A74F-9438287C9E9D}" srcOrd="0" destOrd="0" presId="urn:microsoft.com/office/officeart/2005/8/layout/chevron2"/>
    <dgm:cxn modelId="{A3CA758B-4BAF-4F78-A5C0-12951882F5FC}" srcId="{6FF382E5-A775-4A39-AB8D-1B7F0E1F1638}" destId="{805D8EF5-DD58-448B-9C24-5AD175C3E192}" srcOrd="3" destOrd="0" parTransId="{460535B7-FED4-45D4-B558-A0C9247BCFCA}" sibTransId="{BE5C67D9-FA54-427D-A16E-A8F27E309139}"/>
    <dgm:cxn modelId="{F8842A32-8931-4B26-A775-2C390ACCFA50}" type="presOf" srcId="{6FF382E5-A775-4A39-AB8D-1B7F0E1F1638}" destId="{05474818-02EC-467A-93EB-2600CAAD4DD3}" srcOrd="0" destOrd="0" presId="urn:microsoft.com/office/officeart/2005/8/layout/chevron2"/>
    <dgm:cxn modelId="{7A1770DE-B5CD-4574-B98D-002E664653E3}" srcId="{805D8EF5-DD58-448B-9C24-5AD175C3E192}" destId="{4B4D1BA4-68A3-4A11-B050-F4EC02800D76}" srcOrd="0" destOrd="0" parTransId="{F68E37CA-0636-47CF-85FD-88C736BFB7BE}" sibTransId="{B20D97D4-357C-4EE2-AFCC-ED1CF0532C04}"/>
    <dgm:cxn modelId="{9C91D1F4-E2A9-4DED-9821-8639A8AA9E96}" type="presOf" srcId="{711FEBD8-1F9D-4FE1-8CCE-53E4BFE556A8}" destId="{AC11C8A0-A7B1-4197-8779-847CFEAE5BE1}" srcOrd="0" destOrd="0" presId="urn:microsoft.com/office/officeart/2005/8/layout/chevron2"/>
    <dgm:cxn modelId="{D9A96E0F-4AF4-43CE-B3CA-1F9B41441088}" type="presOf" srcId="{3D612A81-8116-482C-8C42-0934BA39DFE9}" destId="{5F93EE4F-F630-4A22-BBAC-455BBD4498C7}" srcOrd="0" destOrd="0" presId="urn:microsoft.com/office/officeart/2005/8/layout/chevron2"/>
    <dgm:cxn modelId="{56679027-A5AD-4E72-93BA-CC7C1215F67D}" type="presOf" srcId="{14D70183-E339-4EC0-9D01-4662D9BE1299}" destId="{639CF1BA-3F29-4445-8673-94C881063827}" srcOrd="0" destOrd="0" presId="urn:microsoft.com/office/officeart/2005/8/layout/chevron2"/>
    <dgm:cxn modelId="{BB9346E3-8A3A-43F3-904B-18AEA31456C3}" srcId="{6FF382E5-A775-4A39-AB8D-1B7F0E1F1638}" destId="{F532725C-C746-4562-9438-DE50B146F2DC}" srcOrd="2" destOrd="0" parTransId="{D381DF6A-644D-4F11-A620-1EBD35E8558E}" sibTransId="{4C74FFA8-25D4-4160-BE00-6F8ED09CFE12}"/>
    <dgm:cxn modelId="{BA734960-D360-4FDE-84D9-A8F56EF6EBE3}" type="presOf" srcId="{F392563B-2D06-41E5-AF2D-8233F122ABA2}" destId="{064A2509-1877-4C6A-9972-861BCBB77988}" srcOrd="0" destOrd="0" presId="urn:microsoft.com/office/officeart/2005/8/layout/chevron2"/>
    <dgm:cxn modelId="{B2177816-DA20-4E77-BEDB-C697CBCF10D2}" type="presOf" srcId="{4B4D1BA4-68A3-4A11-B050-F4EC02800D76}" destId="{EA5C5357-1B1A-4F75-BB16-31B18CECA3C9}" srcOrd="0" destOrd="0" presId="urn:microsoft.com/office/officeart/2005/8/layout/chevron2"/>
    <dgm:cxn modelId="{DFC30CD2-3361-4A61-990D-E68D3556AB47}" type="presOf" srcId="{F532725C-C746-4562-9438-DE50B146F2DC}" destId="{2D651EF4-9ABB-4484-AFDA-E1E2FBFBDAE6}" srcOrd="0" destOrd="0" presId="urn:microsoft.com/office/officeart/2005/8/layout/chevron2"/>
    <dgm:cxn modelId="{F7C365E1-AF49-46CB-8CD9-AB0C6066B168}" type="presParOf" srcId="{05474818-02EC-467A-93EB-2600CAAD4DD3}" destId="{B1F6B75D-0B1B-40B2-8535-C785C862F6C3}" srcOrd="0" destOrd="0" presId="urn:microsoft.com/office/officeart/2005/8/layout/chevron2"/>
    <dgm:cxn modelId="{3EC4C6C3-5C02-40D3-BA8C-58A96950A547}" type="presParOf" srcId="{B1F6B75D-0B1B-40B2-8535-C785C862F6C3}" destId="{064A2509-1877-4C6A-9972-861BCBB77988}" srcOrd="0" destOrd="0" presId="urn:microsoft.com/office/officeart/2005/8/layout/chevron2"/>
    <dgm:cxn modelId="{802AA9CC-E4EC-4230-8577-213029ED2859}" type="presParOf" srcId="{B1F6B75D-0B1B-40B2-8535-C785C862F6C3}" destId="{A821313B-53D0-4B3B-A74F-9438287C9E9D}" srcOrd="1" destOrd="0" presId="urn:microsoft.com/office/officeart/2005/8/layout/chevron2"/>
    <dgm:cxn modelId="{A6317855-2B66-4768-8D5C-153812265BFA}" type="presParOf" srcId="{05474818-02EC-467A-93EB-2600CAAD4DD3}" destId="{E777619F-A21E-4B61-B6F4-BE52370820C9}" srcOrd="1" destOrd="0" presId="urn:microsoft.com/office/officeart/2005/8/layout/chevron2"/>
    <dgm:cxn modelId="{E318BD53-94C2-4DE1-86DA-92A579725449}" type="presParOf" srcId="{05474818-02EC-467A-93EB-2600CAAD4DD3}" destId="{DAED7004-17A6-44AC-B9EF-D9963027692B}" srcOrd="2" destOrd="0" presId="urn:microsoft.com/office/officeart/2005/8/layout/chevron2"/>
    <dgm:cxn modelId="{60847A4B-7CFC-4592-8D1C-5726A90B19BB}" type="presParOf" srcId="{DAED7004-17A6-44AC-B9EF-D9963027692B}" destId="{5F93EE4F-F630-4A22-BBAC-455BBD4498C7}" srcOrd="0" destOrd="0" presId="urn:microsoft.com/office/officeart/2005/8/layout/chevron2"/>
    <dgm:cxn modelId="{D6607F84-5378-40FF-8574-9C7C602A0946}" type="presParOf" srcId="{DAED7004-17A6-44AC-B9EF-D9963027692B}" destId="{AC11C8A0-A7B1-4197-8779-847CFEAE5BE1}" srcOrd="1" destOrd="0" presId="urn:microsoft.com/office/officeart/2005/8/layout/chevron2"/>
    <dgm:cxn modelId="{2200F2E3-C618-44CD-9707-A1C2AAF7CCFE}" type="presParOf" srcId="{05474818-02EC-467A-93EB-2600CAAD4DD3}" destId="{309B9A61-7ADB-4420-A011-1FC5DA3837E3}" srcOrd="3" destOrd="0" presId="urn:microsoft.com/office/officeart/2005/8/layout/chevron2"/>
    <dgm:cxn modelId="{4EE28E26-09AC-4AA1-AF00-455A95D82DB8}" type="presParOf" srcId="{05474818-02EC-467A-93EB-2600CAAD4DD3}" destId="{4EA0A59F-21CD-4BEE-BA18-E6938CC30488}" srcOrd="4" destOrd="0" presId="urn:microsoft.com/office/officeart/2005/8/layout/chevron2"/>
    <dgm:cxn modelId="{EC0549B9-3D64-4FC9-9A6A-2ADD4C3F131D}" type="presParOf" srcId="{4EA0A59F-21CD-4BEE-BA18-E6938CC30488}" destId="{2D651EF4-9ABB-4484-AFDA-E1E2FBFBDAE6}" srcOrd="0" destOrd="0" presId="urn:microsoft.com/office/officeart/2005/8/layout/chevron2"/>
    <dgm:cxn modelId="{8D880578-5868-4BBA-9A34-A338DAFF90BF}" type="presParOf" srcId="{4EA0A59F-21CD-4BEE-BA18-E6938CC30488}" destId="{639CF1BA-3F29-4445-8673-94C881063827}" srcOrd="1" destOrd="0" presId="urn:microsoft.com/office/officeart/2005/8/layout/chevron2"/>
    <dgm:cxn modelId="{7738A5CB-A6B5-4AE8-AE01-6A631655CC0A}" type="presParOf" srcId="{05474818-02EC-467A-93EB-2600CAAD4DD3}" destId="{7A6EE60F-C68F-41A4-9DA9-89B02D5AB46B}" srcOrd="5" destOrd="0" presId="urn:microsoft.com/office/officeart/2005/8/layout/chevron2"/>
    <dgm:cxn modelId="{EE4F25AC-FF3D-47A9-9443-687835914E7E}" type="presParOf" srcId="{05474818-02EC-467A-93EB-2600CAAD4DD3}" destId="{EFB547B9-C747-474D-B92B-28AB09F684D4}" srcOrd="6" destOrd="0" presId="urn:microsoft.com/office/officeart/2005/8/layout/chevron2"/>
    <dgm:cxn modelId="{EB36D758-E19F-4B2B-B071-2DFCCFB61EA3}" type="presParOf" srcId="{EFB547B9-C747-474D-B92B-28AB09F684D4}" destId="{35240288-84C5-4DBD-92FA-21CC480AE64F}" srcOrd="0" destOrd="0" presId="urn:microsoft.com/office/officeart/2005/8/layout/chevron2"/>
    <dgm:cxn modelId="{EBCE3EDA-7D77-4CC9-B44B-827F5265E5ED}" type="presParOf" srcId="{EFB547B9-C747-474D-B92B-28AB09F684D4}" destId="{EA5C5357-1B1A-4F75-BB16-31B18CECA3C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DA3601-EF4F-4D63-94DE-41B8BBD4946C}" type="doc">
      <dgm:prSet loTypeId="urn:microsoft.com/office/officeart/2005/8/layout/default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C7AFC803-238E-47B7-BBFD-2F39F1B24852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Juveniles             ( 17 year old)</a:t>
          </a:r>
          <a:endParaRPr lang="en-IN" dirty="0">
            <a:solidFill>
              <a:schemeClr val="tx1"/>
            </a:solidFill>
          </a:endParaRPr>
        </a:p>
      </dgm:t>
    </dgm:pt>
    <dgm:pt modelId="{FF3BDA5C-7EF1-439C-9D6A-23D9EF149019}" type="parTrans" cxnId="{487DECD9-123E-4F52-A82D-1EC13E46BFEE}">
      <dgm:prSet/>
      <dgm:spPr/>
      <dgm:t>
        <a:bodyPr/>
        <a:lstStyle/>
        <a:p>
          <a:endParaRPr lang="en-IN"/>
        </a:p>
      </dgm:t>
    </dgm:pt>
    <dgm:pt modelId="{2671308E-C666-4175-8343-094BEE496B39}" type="sibTrans" cxnId="{487DECD9-123E-4F52-A82D-1EC13E46BFEE}">
      <dgm:prSet/>
      <dgm:spPr/>
      <dgm:t>
        <a:bodyPr/>
        <a:lstStyle/>
        <a:p>
          <a:endParaRPr lang="en-IN"/>
        </a:p>
      </dgm:t>
    </dgm:pt>
    <dgm:pt modelId="{74096ABB-BB7C-4E87-8E51-9F4121A0F850}">
      <dgm:prSet phldrT="[Text]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Disabled – Physical and Mental                 ( </a:t>
          </a:r>
          <a:r>
            <a:rPr lang="en-US" dirty="0" err="1" smtClean="0">
              <a:solidFill>
                <a:schemeClr val="tx1"/>
              </a:solidFill>
            </a:rPr>
            <a:t>Baluram</a:t>
          </a:r>
          <a:r>
            <a:rPr lang="en-US" dirty="0" smtClean="0">
              <a:solidFill>
                <a:schemeClr val="tx1"/>
              </a:solidFill>
            </a:rPr>
            <a:t>)</a:t>
          </a:r>
          <a:endParaRPr lang="en-IN" dirty="0">
            <a:solidFill>
              <a:schemeClr val="tx1"/>
            </a:solidFill>
          </a:endParaRPr>
        </a:p>
      </dgm:t>
    </dgm:pt>
    <dgm:pt modelId="{84981018-4DCD-44BE-9BED-3307189BA660}" type="parTrans" cxnId="{7EEE0C18-2690-4742-8BCB-8F8D664057DA}">
      <dgm:prSet/>
      <dgm:spPr/>
      <dgm:t>
        <a:bodyPr/>
        <a:lstStyle/>
        <a:p>
          <a:endParaRPr lang="en-IN"/>
        </a:p>
      </dgm:t>
    </dgm:pt>
    <dgm:pt modelId="{B8A0499F-4967-4443-9246-57F417E3FAA9}" type="sibTrans" cxnId="{7EEE0C18-2690-4742-8BCB-8F8D664057DA}">
      <dgm:prSet/>
      <dgm:spPr/>
      <dgm:t>
        <a:bodyPr/>
        <a:lstStyle/>
        <a:p>
          <a:endParaRPr lang="en-IN"/>
        </a:p>
      </dgm:t>
    </dgm:pt>
    <dgm:pt modelId="{934DF15D-4FAC-401A-9CB1-A97ED5A41BF4}">
      <dgm:prSet phldrT="[Text]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Terminally Ill      ( AIDS case)</a:t>
          </a:r>
          <a:endParaRPr lang="en-IN" dirty="0">
            <a:solidFill>
              <a:schemeClr val="tx1"/>
            </a:solidFill>
          </a:endParaRPr>
        </a:p>
      </dgm:t>
    </dgm:pt>
    <dgm:pt modelId="{2A56C612-82D8-4345-AFB1-542A9541E7BF}" type="parTrans" cxnId="{0DEB3C0C-DFD2-4D2E-B9DF-30DF88B52554}">
      <dgm:prSet/>
      <dgm:spPr/>
      <dgm:t>
        <a:bodyPr/>
        <a:lstStyle/>
        <a:p>
          <a:endParaRPr lang="en-IN"/>
        </a:p>
      </dgm:t>
    </dgm:pt>
    <dgm:pt modelId="{C46775A6-809F-400D-AD0D-727B047982D4}" type="sibTrans" cxnId="{0DEB3C0C-DFD2-4D2E-B9DF-30DF88B52554}">
      <dgm:prSet/>
      <dgm:spPr/>
      <dgm:t>
        <a:bodyPr/>
        <a:lstStyle/>
        <a:p>
          <a:endParaRPr lang="en-IN"/>
        </a:p>
      </dgm:t>
    </dgm:pt>
    <dgm:pt modelId="{933359CF-3DD0-4F01-A8CC-088AAA7B697F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Elderly                 ( Permanent Parole)</a:t>
          </a:r>
          <a:endParaRPr lang="en-IN" dirty="0">
            <a:solidFill>
              <a:schemeClr val="tx1"/>
            </a:solidFill>
          </a:endParaRPr>
        </a:p>
      </dgm:t>
    </dgm:pt>
    <dgm:pt modelId="{1E3EE1E4-471C-4456-BB0A-43C243392608}" type="parTrans" cxnId="{AEF95154-F16F-4240-AAED-B7CF577E81CE}">
      <dgm:prSet/>
      <dgm:spPr/>
      <dgm:t>
        <a:bodyPr/>
        <a:lstStyle/>
        <a:p>
          <a:endParaRPr lang="en-IN"/>
        </a:p>
      </dgm:t>
    </dgm:pt>
    <dgm:pt modelId="{79CB505B-61CA-4AD5-B694-807956E81BF3}" type="sibTrans" cxnId="{AEF95154-F16F-4240-AAED-B7CF577E81CE}">
      <dgm:prSet/>
      <dgm:spPr/>
      <dgm:t>
        <a:bodyPr/>
        <a:lstStyle/>
        <a:p>
          <a:endParaRPr lang="en-IN"/>
        </a:p>
      </dgm:t>
    </dgm:pt>
    <dgm:pt modelId="{FE2F2EA8-AB59-46EE-82E1-67502C6DB338}">
      <dgm:prSet phldrT="[Text]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Foreign Nationals             ( Meer </a:t>
          </a:r>
          <a:r>
            <a:rPr lang="en-US" dirty="0" err="1" smtClean="0">
              <a:solidFill>
                <a:schemeClr val="tx1"/>
              </a:solidFill>
            </a:rPr>
            <a:t>Vize</a:t>
          </a:r>
          <a:r>
            <a:rPr lang="en-US" dirty="0" smtClean="0">
              <a:solidFill>
                <a:schemeClr val="tx1"/>
              </a:solidFill>
            </a:rPr>
            <a:t>)</a:t>
          </a:r>
          <a:endParaRPr lang="en-IN" dirty="0">
            <a:solidFill>
              <a:schemeClr val="tx1"/>
            </a:solidFill>
          </a:endParaRPr>
        </a:p>
      </dgm:t>
    </dgm:pt>
    <dgm:pt modelId="{BAFBF55E-5B02-4C79-9D77-C00C73F763E8}" type="parTrans" cxnId="{625532D1-39ED-4BA2-BEB8-6175D219CF0A}">
      <dgm:prSet/>
      <dgm:spPr/>
      <dgm:t>
        <a:bodyPr/>
        <a:lstStyle/>
        <a:p>
          <a:endParaRPr lang="en-IN"/>
        </a:p>
      </dgm:t>
    </dgm:pt>
    <dgm:pt modelId="{697C10B7-BF63-4B2E-840C-5086D46FDAAE}" type="sibTrans" cxnId="{625532D1-39ED-4BA2-BEB8-6175D219CF0A}">
      <dgm:prSet/>
      <dgm:spPr/>
      <dgm:t>
        <a:bodyPr/>
        <a:lstStyle/>
        <a:p>
          <a:endParaRPr lang="en-IN"/>
        </a:p>
      </dgm:t>
    </dgm:pt>
    <dgm:pt modelId="{FB40E17E-AFE3-411D-B73F-98795A23C3CC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Death Row Prisoners</a:t>
          </a:r>
          <a:endParaRPr lang="en-IN" dirty="0">
            <a:solidFill>
              <a:schemeClr val="tx1"/>
            </a:solidFill>
          </a:endParaRPr>
        </a:p>
      </dgm:t>
    </dgm:pt>
    <dgm:pt modelId="{9B2765C5-A87B-46B9-9134-84BE72B37796}" type="parTrans" cxnId="{12B57917-87A9-4536-A786-BF1A8FFCAE90}">
      <dgm:prSet/>
      <dgm:spPr/>
      <dgm:t>
        <a:bodyPr/>
        <a:lstStyle/>
        <a:p>
          <a:endParaRPr lang="en-IN"/>
        </a:p>
      </dgm:t>
    </dgm:pt>
    <dgm:pt modelId="{4D42661F-3AC0-4D9E-9744-EA1E378F3CE6}" type="sibTrans" cxnId="{12B57917-87A9-4536-A786-BF1A8FFCAE90}">
      <dgm:prSet/>
      <dgm:spPr/>
      <dgm:t>
        <a:bodyPr/>
        <a:lstStyle/>
        <a:p>
          <a:endParaRPr lang="en-IN"/>
        </a:p>
      </dgm:t>
    </dgm:pt>
    <dgm:pt modelId="{AF8B8D06-63F6-4D1B-A87E-B434071FA1F4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Women </a:t>
          </a:r>
          <a:endParaRPr lang="en-IN" dirty="0">
            <a:solidFill>
              <a:schemeClr val="tx1"/>
            </a:solidFill>
          </a:endParaRPr>
        </a:p>
      </dgm:t>
    </dgm:pt>
    <dgm:pt modelId="{2A0543E6-A3DC-4E69-B24E-2CDC2F2D4148}" type="parTrans" cxnId="{BBF5B452-09FF-4139-88A4-376DE13FC22B}">
      <dgm:prSet/>
      <dgm:spPr/>
      <dgm:t>
        <a:bodyPr/>
        <a:lstStyle/>
        <a:p>
          <a:endParaRPr lang="en-IN"/>
        </a:p>
      </dgm:t>
    </dgm:pt>
    <dgm:pt modelId="{72B8E700-2CFB-4D73-A4D7-624EB0EC036C}" type="sibTrans" cxnId="{BBF5B452-09FF-4139-88A4-376DE13FC22B}">
      <dgm:prSet/>
      <dgm:spPr/>
      <dgm:t>
        <a:bodyPr/>
        <a:lstStyle/>
        <a:p>
          <a:endParaRPr lang="en-IN"/>
        </a:p>
      </dgm:t>
    </dgm:pt>
    <dgm:pt modelId="{2122D015-8D0F-4B8D-A234-C84630870B59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Children of mothers in Prisoners</a:t>
          </a:r>
          <a:endParaRPr lang="en-IN" dirty="0">
            <a:solidFill>
              <a:schemeClr val="tx1"/>
            </a:solidFill>
          </a:endParaRPr>
        </a:p>
      </dgm:t>
    </dgm:pt>
    <dgm:pt modelId="{39C2D04A-1EB2-4D16-BAB2-FA2320B71C66}" type="parTrans" cxnId="{3BE12E7C-31EE-4CD0-BD23-C7896B240A0F}">
      <dgm:prSet/>
      <dgm:spPr/>
      <dgm:t>
        <a:bodyPr/>
        <a:lstStyle/>
        <a:p>
          <a:endParaRPr lang="en-IN"/>
        </a:p>
      </dgm:t>
    </dgm:pt>
    <dgm:pt modelId="{A1922195-41C4-480D-BC98-9263C964CCEE}" type="sibTrans" cxnId="{3BE12E7C-31EE-4CD0-BD23-C7896B240A0F}">
      <dgm:prSet/>
      <dgm:spPr/>
      <dgm:t>
        <a:bodyPr/>
        <a:lstStyle/>
        <a:p>
          <a:endParaRPr lang="en-IN"/>
        </a:p>
      </dgm:t>
    </dgm:pt>
    <dgm:pt modelId="{C1AD2A89-DEAC-4E84-9A01-945D9C01C08B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LGBTQ</a:t>
          </a:r>
        </a:p>
      </dgm:t>
    </dgm:pt>
    <dgm:pt modelId="{F1823BB3-D462-4591-88FC-D08721C9E278}" type="parTrans" cxnId="{7941CF3B-0521-45E7-970F-C8ADC8754E2D}">
      <dgm:prSet/>
      <dgm:spPr/>
      <dgm:t>
        <a:bodyPr/>
        <a:lstStyle/>
        <a:p>
          <a:endParaRPr lang="en-IN"/>
        </a:p>
      </dgm:t>
    </dgm:pt>
    <dgm:pt modelId="{548C72E9-D758-4DC9-AB34-0989478578A4}" type="sibTrans" cxnId="{7941CF3B-0521-45E7-970F-C8ADC8754E2D}">
      <dgm:prSet/>
      <dgm:spPr/>
      <dgm:t>
        <a:bodyPr/>
        <a:lstStyle/>
        <a:p>
          <a:endParaRPr lang="en-IN"/>
        </a:p>
      </dgm:t>
    </dgm:pt>
    <dgm:pt modelId="{1C7B876C-76DA-4B57-9B8F-F46A1D12B9CA}">
      <dgm:prSet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Caste and Other minorities</a:t>
          </a:r>
        </a:p>
      </dgm:t>
    </dgm:pt>
    <dgm:pt modelId="{93722A07-8C1E-4191-B9F0-6CAFE084AC77}" type="parTrans" cxnId="{E4122E0A-8E28-430B-A25E-4879E3C89D01}">
      <dgm:prSet/>
      <dgm:spPr/>
      <dgm:t>
        <a:bodyPr/>
        <a:lstStyle/>
        <a:p>
          <a:endParaRPr lang="en-IN"/>
        </a:p>
      </dgm:t>
    </dgm:pt>
    <dgm:pt modelId="{E9BEF74B-0DB4-48AB-940A-1A3CAA99F9F7}" type="sibTrans" cxnId="{E4122E0A-8E28-430B-A25E-4879E3C89D01}">
      <dgm:prSet/>
      <dgm:spPr/>
      <dgm:t>
        <a:bodyPr/>
        <a:lstStyle/>
        <a:p>
          <a:endParaRPr lang="en-IN"/>
        </a:p>
      </dgm:t>
    </dgm:pt>
    <dgm:pt modelId="{2ABCC5F3-18A5-4A1E-AF26-4E691E45D70E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Poor and Indigent               ( </a:t>
          </a:r>
          <a:r>
            <a:rPr lang="en-US" dirty="0" err="1" smtClean="0">
              <a:solidFill>
                <a:schemeClr val="tx1"/>
              </a:solidFill>
            </a:rPr>
            <a:t>Balesar</a:t>
          </a:r>
          <a:r>
            <a:rPr lang="en-US" dirty="0" smtClean="0">
              <a:solidFill>
                <a:schemeClr val="tx1"/>
              </a:solidFill>
            </a:rPr>
            <a:t> Case)</a:t>
          </a:r>
          <a:endParaRPr lang="en-IN" dirty="0">
            <a:solidFill>
              <a:schemeClr val="tx1"/>
            </a:solidFill>
          </a:endParaRPr>
        </a:p>
      </dgm:t>
    </dgm:pt>
    <dgm:pt modelId="{6A0684CD-2079-4D32-8130-7FB7A7D5E477}" type="sibTrans" cxnId="{6C8CFB4E-3C4E-4398-B070-32F8737C8354}">
      <dgm:prSet/>
      <dgm:spPr/>
      <dgm:t>
        <a:bodyPr/>
        <a:lstStyle/>
        <a:p>
          <a:endParaRPr lang="en-IN"/>
        </a:p>
      </dgm:t>
    </dgm:pt>
    <dgm:pt modelId="{9AC12357-558A-4CC7-B07C-E61A06CA944F}" type="parTrans" cxnId="{6C8CFB4E-3C4E-4398-B070-32F8737C8354}">
      <dgm:prSet/>
      <dgm:spPr/>
      <dgm:t>
        <a:bodyPr/>
        <a:lstStyle/>
        <a:p>
          <a:endParaRPr lang="en-IN"/>
        </a:p>
      </dgm:t>
    </dgm:pt>
    <dgm:pt modelId="{16FE4715-87F0-47D5-8D3F-50D3837A438A}" type="pres">
      <dgm:prSet presAssocID="{23DA3601-EF4F-4D63-94DE-41B8BBD4946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68B0CE20-4FF3-43DF-A3AC-AFF0232576D3}" type="pres">
      <dgm:prSet presAssocID="{2ABCC5F3-18A5-4A1E-AF26-4E691E45D70E}" presName="node" presStyleLbl="node1" presStyleIdx="0" presStyleCnt="11" custScaleX="93515" custScaleY="9212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0AC884D-03A2-4AB4-9165-F8B0AC8690F5}" type="pres">
      <dgm:prSet presAssocID="{6A0684CD-2079-4D32-8130-7FB7A7D5E477}" presName="sibTrans" presStyleCnt="0"/>
      <dgm:spPr/>
    </dgm:pt>
    <dgm:pt modelId="{34E3C49C-69AC-4D98-B259-A93A46388A63}" type="pres">
      <dgm:prSet presAssocID="{C7AFC803-238E-47B7-BBFD-2F39F1B24852}" presName="node" presStyleLbl="node1" presStyleIdx="1" presStyleCnt="11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3CBB814-EDB7-48B4-8B00-1D235C18B757}" type="pres">
      <dgm:prSet presAssocID="{2671308E-C666-4175-8343-094BEE496B39}" presName="sibTrans" presStyleCnt="0"/>
      <dgm:spPr/>
    </dgm:pt>
    <dgm:pt modelId="{83E630DE-DADE-449E-A031-E653BB40804C}" type="pres">
      <dgm:prSet presAssocID="{74096ABB-BB7C-4E87-8E51-9F4121A0F850}" presName="node" presStyleLbl="node1" presStyleIdx="2" presStyleCnt="11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505ED8B-9EFB-4F0A-9ED3-C678216AEFFD}" type="pres">
      <dgm:prSet presAssocID="{B8A0499F-4967-4443-9246-57F417E3FAA9}" presName="sibTrans" presStyleCnt="0"/>
      <dgm:spPr/>
    </dgm:pt>
    <dgm:pt modelId="{2DB5C1A1-ECC8-4353-9DD0-C62569BE5FFB}" type="pres">
      <dgm:prSet presAssocID="{934DF15D-4FAC-401A-9CB1-A97ED5A41BF4}" presName="node" presStyleLbl="node1" presStyleIdx="3" presStyleCnt="11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27AE253-5BDE-470E-A677-FDB3EDF21AC1}" type="pres">
      <dgm:prSet presAssocID="{C46775A6-809F-400D-AD0D-727B047982D4}" presName="sibTrans" presStyleCnt="0"/>
      <dgm:spPr/>
    </dgm:pt>
    <dgm:pt modelId="{3E946319-8C94-4E8A-AC47-81307790130B}" type="pres">
      <dgm:prSet presAssocID="{933359CF-3DD0-4F01-A8CC-088AAA7B697F}" presName="node" presStyleLbl="node1" presStyleIdx="4" presStyleCnt="11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8812D289-0C6E-4A3C-9FA6-93B35B53A082}" type="pres">
      <dgm:prSet presAssocID="{79CB505B-61CA-4AD5-B694-807956E81BF3}" presName="sibTrans" presStyleCnt="0"/>
      <dgm:spPr/>
    </dgm:pt>
    <dgm:pt modelId="{27C9C1FE-5C46-4BF2-9220-5A7E3FF83D72}" type="pres">
      <dgm:prSet presAssocID="{FE2F2EA8-AB59-46EE-82E1-67502C6DB338}" presName="node" presStyleLbl="node1" presStyleIdx="5" presStyleCnt="11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83AB086B-F400-4E66-BE3E-46774EC74092}" type="pres">
      <dgm:prSet presAssocID="{697C10B7-BF63-4B2E-840C-5086D46FDAAE}" presName="sibTrans" presStyleCnt="0"/>
      <dgm:spPr/>
    </dgm:pt>
    <dgm:pt modelId="{9485B607-B3BE-4069-A4AB-C3800002B463}" type="pres">
      <dgm:prSet presAssocID="{FB40E17E-AFE3-411D-B73F-98795A23C3CC}" presName="node" presStyleLbl="node1" presStyleIdx="6" presStyleCnt="11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88C1C2C-60E6-4A3A-9E5B-1B87CE3185B4}" type="pres">
      <dgm:prSet presAssocID="{4D42661F-3AC0-4D9E-9744-EA1E378F3CE6}" presName="sibTrans" presStyleCnt="0"/>
      <dgm:spPr/>
    </dgm:pt>
    <dgm:pt modelId="{F3AA28B1-1910-4171-8A04-C49086DF1BB3}" type="pres">
      <dgm:prSet presAssocID="{AF8B8D06-63F6-4D1B-A87E-B434071FA1F4}" presName="node" presStyleLbl="node1" presStyleIdx="7" presStyleCnt="11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87CB98B-68E3-4452-B284-3FB60B908B89}" type="pres">
      <dgm:prSet presAssocID="{72B8E700-2CFB-4D73-A4D7-624EB0EC036C}" presName="sibTrans" presStyleCnt="0"/>
      <dgm:spPr/>
    </dgm:pt>
    <dgm:pt modelId="{0EB8D0BE-49F6-4C3F-B736-FA87E09D28EA}" type="pres">
      <dgm:prSet presAssocID="{1C7B876C-76DA-4B57-9B8F-F46A1D12B9CA}" presName="node" presStyleLbl="node1" presStyleIdx="8" presStyleCnt="11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176EDD2-B661-4DE8-8E4D-1D320FE48574}" type="pres">
      <dgm:prSet presAssocID="{E9BEF74B-0DB4-48AB-940A-1A3CAA99F9F7}" presName="sibTrans" presStyleCnt="0"/>
      <dgm:spPr/>
    </dgm:pt>
    <dgm:pt modelId="{C21E3FB0-13BF-41A0-BD87-49F86113BB9A}" type="pres">
      <dgm:prSet presAssocID="{2122D015-8D0F-4B8D-A234-C84630870B59}" presName="node" presStyleLbl="node1" presStyleIdx="9" presStyleCnt="11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14526F64-2457-4A59-89A2-CDC0DF1D2F5A}" type="pres">
      <dgm:prSet presAssocID="{A1922195-41C4-480D-BC98-9263C964CCEE}" presName="sibTrans" presStyleCnt="0"/>
      <dgm:spPr/>
    </dgm:pt>
    <dgm:pt modelId="{A28B389D-599C-45D5-8502-25B9B831A794}" type="pres">
      <dgm:prSet presAssocID="{C1AD2A89-DEAC-4E84-9A01-945D9C01C08B}" presName="node" presStyleLbl="node1" presStyleIdx="10" presStyleCnt="11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6C8CFB4E-3C4E-4398-B070-32F8737C8354}" srcId="{23DA3601-EF4F-4D63-94DE-41B8BBD4946C}" destId="{2ABCC5F3-18A5-4A1E-AF26-4E691E45D70E}" srcOrd="0" destOrd="0" parTransId="{9AC12357-558A-4CC7-B07C-E61A06CA944F}" sibTransId="{6A0684CD-2079-4D32-8130-7FB7A7D5E477}"/>
    <dgm:cxn modelId="{625532D1-39ED-4BA2-BEB8-6175D219CF0A}" srcId="{23DA3601-EF4F-4D63-94DE-41B8BBD4946C}" destId="{FE2F2EA8-AB59-46EE-82E1-67502C6DB338}" srcOrd="5" destOrd="0" parTransId="{BAFBF55E-5B02-4C79-9D77-C00C73F763E8}" sibTransId="{697C10B7-BF63-4B2E-840C-5086D46FDAAE}"/>
    <dgm:cxn modelId="{D07137AD-C0B0-4297-8246-0F4D9862F657}" type="presOf" srcId="{2122D015-8D0F-4B8D-A234-C84630870B59}" destId="{C21E3FB0-13BF-41A0-BD87-49F86113BB9A}" srcOrd="0" destOrd="0" presId="urn:microsoft.com/office/officeart/2005/8/layout/default#2"/>
    <dgm:cxn modelId="{7941CF3B-0521-45E7-970F-C8ADC8754E2D}" srcId="{23DA3601-EF4F-4D63-94DE-41B8BBD4946C}" destId="{C1AD2A89-DEAC-4E84-9A01-945D9C01C08B}" srcOrd="10" destOrd="0" parTransId="{F1823BB3-D462-4591-88FC-D08721C9E278}" sibTransId="{548C72E9-D758-4DC9-AB34-0989478578A4}"/>
    <dgm:cxn modelId="{487DECD9-123E-4F52-A82D-1EC13E46BFEE}" srcId="{23DA3601-EF4F-4D63-94DE-41B8BBD4946C}" destId="{C7AFC803-238E-47B7-BBFD-2F39F1B24852}" srcOrd="1" destOrd="0" parTransId="{FF3BDA5C-7EF1-439C-9D6A-23D9EF149019}" sibTransId="{2671308E-C666-4175-8343-094BEE496B39}"/>
    <dgm:cxn modelId="{E4122E0A-8E28-430B-A25E-4879E3C89D01}" srcId="{23DA3601-EF4F-4D63-94DE-41B8BBD4946C}" destId="{1C7B876C-76DA-4B57-9B8F-F46A1D12B9CA}" srcOrd="8" destOrd="0" parTransId="{93722A07-8C1E-4191-B9F0-6CAFE084AC77}" sibTransId="{E9BEF74B-0DB4-48AB-940A-1A3CAA99F9F7}"/>
    <dgm:cxn modelId="{12B57917-87A9-4536-A786-BF1A8FFCAE90}" srcId="{23DA3601-EF4F-4D63-94DE-41B8BBD4946C}" destId="{FB40E17E-AFE3-411D-B73F-98795A23C3CC}" srcOrd="6" destOrd="0" parTransId="{9B2765C5-A87B-46B9-9134-84BE72B37796}" sibTransId="{4D42661F-3AC0-4D9E-9744-EA1E378F3CE6}"/>
    <dgm:cxn modelId="{B01915A3-6A06-4950-8FE7-E9EC411AA4AC}" type="presOf" srcId="{C1AD2A89-DEAC-4E84-9A01-945D9C01C08B}" destId="{A28B389D-599C-45D5-8502-25B9B831A794}" srcOrd="0" destOrd="0" presId="urn:microsoft.com/office/officeart/2005/8/layout/default#2"/>
    <dgm:cxn modelId="{F0EF7286-162F-4988-9F44-8FBE775B2300}" type="presOf" srcId="{C7AFC803-238E-47B7-BBFD-2F39F1B24852}" destId="{34E3C49C-69AC-4D98-B259-A93A46388A63}" srcOrd="0" destOrd="0" presId="urn:microsoft.com/office/officeart/2005/8/layout/default#2"/>
    <dgm:cxn modelId="{462F2625-2ADB-40C1-B1EA-AF9E5A7192DC}" type="presOf" srcId="{1C7B876C-76DA-4B57-9B8F-F46A1D12B9CA}" destId="{0EB8D0BE-49F6-4C3F-B736-FA87E09D28EA}" srcOrd="0" destOrd="0" presId="urn:microsoft.com/office/officeart/2005/8/layout/default#2"/>
    <dgm:cxn modelId="{9628CD60-4CA2-4B90-9A0F-6E822C8AA5C0}" type="presOf" srcId="{934DF15D-4FAC-401A-9CB1-A97ED5A41BF4}" destId="{2DB5C1A1-ECC8-4353-9DD0-C62569BE5FFB}" srcOrd="0" destOrd="0" presId="urn:microsoft.com/office/officeart/2005/8/layout/default#2"/>
    <dgm:cxn modelId="{BBF5B452-09FF-4139-88A4-376DE13FC22B}" srcId="{23DA3601-EF4F-4D63-94DE-41B8BBD4946C}" destId="{AF8B8D06-63F6-4D1B-A87E-B434071FA1F4}" srcOrd="7" destOrd="0" parTransId="{2A0543E6-A3DC-4E69-B24E-2CDC2F2D4148}" sibTransId="{72B8E700-2CFB-4D73-A4D7-624EB0EC036C}"/>
    <dgm:cxn modelId="{EF80A476-9085-4A5C-9FD0-2BEE558E679D}" type="presOf" srcId="{AF8B8D06-63F6-4D1B-A87E-B434071FA1F4}" destId="{F3AA28B1-1910-4171-8A04-C49086DF1BB3}" srcOrd="0" destOrd="0" presId="urn:microsoft.com/office/officeart/2005/8/layout/default#2"/>
    <dgm:cxn modelId="{2D3A3329-12A1-4902-8F10-F1B962976200}" type="presOf" srcId="{FB40E17E-AFE3-411D-B73F-98795A23C3CC}" destId="{9485B607-B3BE-4069-A4AB-C3800002B463}" srcOrd="0" destOrd="0" presId="urn:microsoft.com/office/officeart/2005/8/layout/default#2"/>
    <dgm:cxn modelId="{D810DBED-3467-4BB6-888D-E1552C24D370}" type="presOf" srcId="{2ABCC5F3-18A5-4A1E-AF26-4E691E45D70E}" destId="{68B0CE20-4FF3-43DF-A3AC-AFF0232576D3}" srcOrd="0" destOrd="0" presId="urn:microsoft.com/office/officeart/2005/8/layout/default#2"/>
    <dgm:cxn modelId="{3BE12E7C-31EE-4CD0-BD23-C7896B240A0F}" srcId="{23DA3601-EF4F-4D63-94DE-41B8BBD4946C}" destId="{2122D015-8D0F-4B8D-A234-C84630870B59}" srcOrd="9" destOrd="0" parTransId="{39C2D04A-1EB2-4D16-BAB2-FA2320B71C66}" sibTransId="{A1922195-41C4-480D-BC98-9263C964CCEE}"/>
    <dgm:cxn modelId="{7EEE0C18-2690-4742-8BCB-8F8D664057DA}" srcId="{23DA3601-EF4F-4D63-94DE-41B8BBD4946C}" destId="{74096ABB-BB7C-4E87-8E51-9F4121A0F850}" srcOrd="2" destOrd="0" parTransId="{84981018-4DCD-44BE-9BED-3307189BA660}" sibTransId="{B8A0499F-4967-4443-9246-57F417E3FAA9}"/>
    <dgm:cxn modelId="{6C7068E4-AD40-4437-99F0-7F3928280A32}" type="presOf" srcId="{FE2F2EA8-AB59-46EE-82E1-67502C6DB338}" destId="{27C9C1FE-5C46-4BF2-9220-5A7E3FF83D72}" srcOrd="0" destOrd="0" presId="urn:microsoft.com/office/officeart/2005/8/layout/default#2"/>
    <dgm:cxn modelId="{26B32A32-F3ED-475D-B5CB-EA2F16F2A718}" type="presOf" srcId="{74096ABB-BB7C-4E87-8E51-9F4121A0F850}" destId="{83E630DE-DADE-449E-A031-E653BB40804C}" srcOrd="0" destOrd="0" presId="urn:microsoft.com/office/officeart/2005/8/layout/default#2"/>
    <dgm:cxn modelId="{2A5B784F-D900-4062-B5A0-EC4549D2E2A5}" type="presOf" srcId="{23DA3601-EF4F-4D63-94DE-41B8BBD4946C}" destId="{16FE4715-87F0-47D5-8D3F-50D3837A438A}" srcOrd="0" destOrd="0" presId="urn:microsoft.com/office/officeart/2005/8/layout/default#2"/>
    <dgm:cxn modelId="{0DEB3C0C-DFD2-4D2E-B9DF-30DF88B52554}" srcId="{23DA3601-EF4F-4D63-94DE-41B8BBD4946C}" destId="{934DF15D-4FAC-401A-9CB1-A97ED5A41BF4}" srcOrd="3" destOrd="0" parTransId="{2A56C612-82D8-4345-AFB1-542A9541E7BF}" sibTransId="{C46775A6-809F-400D-AD0D-727B047982D4}"/>
    <dgm:cxn modelId="{42349A42-ED1A-4AA0-B181-4380955D77C8}" type="presOf" srcId="{933359CF-3DD0-4F01-A8CC-088AAA7B697F}" destId="{3E946319-8C94-4E8A-AC47-81307790130B}" srcOrd="0" destOrd="0" presId="urn:microsoft.com/office/officeart/2005/8/layout/default#2"/>
    <dgm:cxn modelId="{AEF95154-F16F-4240-AAED-B7CF577E81CE}" srcId="{23DA3601-EF4F-4D63-94DE-41B8BBD4946C}" destId="{933359CF-3DD0-4F01-A8CC-088AAA7B697F}" srcOrd="4" destOrd="0" parTransId="{1E3EE1E4-471C-4456-BB0A-43C243392608}" sibTransId="{79CB505B-61CA-4AD5-B694-807956E81BF3}"/>
    <dgm:cxn modelId="{A8FD6329-87F0-4602-8B99-BCFAB8EC4C8D}" type="presParOf" srcId="{16FE4715-87F0-47D5-8D3F-50D3837A438A}" destId="{68B0CE20-4FF3-43DF-A3AC-AFF0232576D3}" srcOrd="0" destOrd="0" presId="urn:microsoft.com/office/officeart/2005/8/layout/default#2"/>
    <dgm:cxn modelId="{A40A43AF-22E8-45BD-A571-80695A27E808}" type="presParOf" srcId="{16FE4715-87F0-47D5-8D3F-50D3837A438A}" destId="{00AC884D-03A2-4AB4-9165-F8B0AC8690F5}" srcOrd="1" destOrd="0" presId="urn:microsoft.com/office/officeart/2005/8/layout/default#2"/>
    <dgm:cxn modelId="{22B0C2C4-297C-4DA4-9000-0A114D0BE271}" type="presParOf" srcId="{16FE4715-87F0-47D5-8D3F-50D3837A438A}" destId="{34E3C49C-69AC-4D98-B259-A93A46388A63}" srcOrd="2" destOrd="0" presId="urn:microsoft.com/office/officeart/2005/8/layout/default#2"/>
    <dgm:cxn modelId="{7D729B30-B816-4FAC-B884-798D9BA96558}" type="presParOf" srcId="{16FE4715-87F0-47D5-8D3F-50D3837A438A}" destId="{73CBB814-EDB7-48B4-8B00-1D235C18B757}" srcOrd="3" destOrd="0" presId="urn:microsoft.com/office/officeart/2005/8/layout/default#2"/>
    <dgm:cxn modelId="{8E26D728-BDD6-4289-B85C-C1B193265655}" type="presParOf" srcId="{16FE4715-87F0-47D5-8D3F-50D3837A438A}" destId="{83E630DE-DADE-449E-A031-E653BB40804C}" srcOrd="4" destOrd="0" presId="urn:microsoft.com/office/officeart/2005/8/layout/default#2"/>
    <dgm:cxn modelId="{0EF9978C-ACBB-484F-96F9-13A3019D8B35}" type="presParOf" srcId="{16FE4715-87F0-47D5-8D3F-50D3837A438A}" destId="{F505ED8B-9EFB-4F0A-9ED3-C678216AEFFD}" srcOrd="5" destOrd="0" presId="urn:microsoft.com/office/officeart/2005/8/layout/default#2"/>
    <dgm:cxn modelId="{A0C1422A-C386-45AD-B30C-67753A2C35C2}" type="presParOf" srcId="{16FE4715-87F0-47D5-8D3F-50D3837A438A}" destId="{2DB5C1A1-ECC8-4353-9DD0-C62569BE5FFB}" srcOrd="6" destOrd="0" presId="urn:microsoft.com/office/officeart/2005/8/layout/default#2"/>
    <dgm:cxn modelId="{C135CF82-82D9-44D4-9EDB-A92D32281135}" type="presParOf" srcId="{16FE4715-87F0-47D5-8D3F-50D3837A438A}" destId="{027AE253-5BDE-470E-A677-FDB3EDF21AC1}" srcOrd="7" destOrd="0" presId="urn:microsoft.com/office/officeart/2005/8/layout/default#2"/>
    <dgm:cxn modelId="{A3AB8F79-2A52-43BD-B195-2CA1AC5C4D0A}" type="presParOf" srcId="{16FE4715-87F0-47D5-8D3F-50D3837A438A}" destId="{3E946319-8C94-4E8A-AC47-81307790130B}" srcOrd="8" destOrd="0" presId="urn:microsoft.com/office/officeart/2005/8/layout/default#2"/>
    <dgm:cxn modelId="{ACCBEA4A-E80C-4714-B8D3-DF9AF0EA8789}" type="presParOf" srcId="{16FE4715-87F0-47D5-8D3F-50D3837A438A}" destId="{8812D289-0C6E-4A3C-9FA6-93B35B53A082}" srcOrd="9" destOrd="0" presId="urn:microsoft.com/office/officeart/2005/8/layout/default#2"/>
    <dgm:cxn modelId="{035A19FA-C45A-4339-ABFE-9B16CE56344E}" type="presParOf" srcId="{16FE4715-87F0-47D5-8D3F-50D3837A438A}" destId="{27C9C1FE-5C46-4BF2-9220-5A7E3FF83D72}" srcOrd="10" destOrd="0" presId="urn:microsoft.com/office/officeart/2005/8/layout/default#2"/>
    <dgm:cxn modelId="{A9AA62D1-93BC-44F4-9A34-4EC9F6B69AA1}" type="presParOf" srcId="{16FE4715-87F0-47D5-8D3F-50D3837A438A}" destId="{83AB086B-F400-4E66-BE3E-46774EC74092}" srcOrd="11" destOrd="0" presId="urn:microsoft.com/office/officeart/2005/8/layout/default#2"/>
    <dgm:cxn modelId="{B0CD9A34-CCAD-4C4D-BD4E-65EE6EDD17E6}" type="presParOf" srcId="{16FE4715-87F0-47D5-8D3F-50D3837A438A}" destId="{9485B607-B3BE-4069-A4AB-C3800002B463}" srcOrd="12" destOrd="0" presId="urn:microsoft.com/office/officeart/2005/8/layout/default#2"/>
    <dgm:cxn modelId="{8A9C6FEE-5D4D-442C-AE9E-E572E9F430CF}" type="presParOf" srcId="{16FE4715-87F0-47D5-8D3F-50D3837A438A}" destId="{A88C1C2C-60E6-4A3A-9E5B-1B87CE3185B4}" srcOrd="13" destOrd="0" presId="urn:microsoft.com/office/officeart/2005/8/layout/default#2"/>
    <dgm:cxn modelId="{520225B7-DA7E-4827-831C-C5D7CAF0DAF1}" type="presParOf" srcId="{16FE4715-87F0-47D5-8D3F-50D3837A438A}" destId="{F3AA28B1-1910-4171-8A04-C49086DF1BB3}" srcOrd="14" destOrd="0" presId="urn:microsoft.com/office/officeart/2005/8/layout/default#2"/>
    <dgm:cxn modelId="{97FAFAD5-1963-4C6A-B6B3-4F969CCEF750}" type="presParOf" srcId="{16FE4715-87F0-47D5-8D3F-50D3837A438A}" destId="{F87CB98B-68E3-4452-B284-3FB60B908B89}" srcOrd="15" destOrd="0" presId="urn:microsoft.com/office/officeart/2005/8/layout/default#2"/>
    <dgm:cxn modelId="{AEAD8D34-46D0-436F-BC97-A3ED9036AB76}" type="presParOf" srcId="{16FE4715-87F0-47D5-8D3F-50D3837A438A}" destId="{0EB8D0BE-49F6-4C3F-B736-FA87E09D28EA}" srcOrd="16" destOrd="0" presId="urn:microsoft.com/office/officeart/2005/8/layout/default#2"/>
    <dgm:cxn modelId="{1B77EC78-A8FE-4D76-9395-A21D4FBDE97A}" type="presParOf" srcId="{16FE4715-87F0-47D5-8D3F-50D3837A438A}" destId="{E176EDD2-B661-4DE8-8E4D-1D320FE48574}" srcOrd="17" destOrd="0" presId="urn:microsoft.com/office/officeart/2005/8/layout/default#2"/>
    <dgm:cxn modelId="{FF2A7058-A098-4B21-9179-28033E4D55C7}" type="presParOf" srcId="{16FE4715-87F0-47D5-8D3F-50D3837A438A}" destId="{C21E3FB0-13BF-41A0-BD87-49F86113BB9A}" srcOrd="18" destOrd="0" presId="urn:microsoft.com/office/officeart/2005/8/layout/default#2"/>
    <dgm:cxn modelId="{9905B4E9-F9AA-443D-8E14-8A98D84C1638}" type="presParOf" srcId="{16FE4715-87F0-47D5-8D3F-50D3837A438A}" destId="{14526F64-2457-4A59-89A2-CDC0DF1D2F5A}" srcOrd="19" destOrd="0" presId="urn:microsoft.com/office/officeart/2005/8/layout/default#2"/>
    <dgm:cxn modelId="{DDF33490-C9A5-4B5A-82F3-448E7F708B9E}" type="presParOf" srcId="{16FE4715-87F0-47D5-8D3F-50D3837A438A}" destId="{A28B389D-599C-45D5-8502-25B9B831A794}" srcOrd="20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4A2509-1877-4C6A-9972-861BCBB77988}">
      <dsp:nvSpPr>
        <dsp:cNvPr id="0" name=""/>
        <dsp:cNvSpPr/>
      </dsp:nvSpPr>
      <dsp:spPr>
        <a:xfrm rot="5400000">
          <a:off x="-181653" y="185766"/>
          <a:ext cx="1211021" cy="84771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Who</a:t>
          </a:r>
          <a:endParaRPr lang="en-IN" sz="2500" kern="1200" dirty="0"/>
        </a:p>
      </dsp:txBody>
      <dsp:txXfrm rot="-5400000">
        <a:off x="1" y="427969"/>
        <a:ext cx="847714" cy="363307"/>
      </dsp:txXfrm>
    </dsp:sp>
    <dsp:sp modelId="{A821313B-53D0-4B3B-A74F-9438287C9E9D}">
      <dsp:nvSpPr>
        <dsp:cNvPr id="0" name=""/>
        <dsp:cNvSpPr/>
      </dsp:nvSpPr>
      <dsp:spPr>
        <a:xfrm rot="5400000">
          <a:off x="4282394" y="-3430566"/>
          <a:ext cx="787163" cy="765652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A  legal aid initiative of CHRI &amp; NLU, Jodhpur ( Earlier)</a:t>
          </a:r>
          <a:endParaRPr lang="en-IN" sz="1800" kern="1200" dirty="0"/>
        </a:p>
      </dsp:txBody>
      <dsp:txXfrm rot="-5400000">
        <a:off x="847714" y="42540"/>
        <a:ext cx="7618097" cy="710311"/>
      </dsp:txXfrm>
    </dsp:sp>
    <dsp:sp modelId="{5F93EE4F-F630-4A22-BBAC-455BBD4498C7}">
      <dsp:nvSpPr>
        <dsp:cNvPr id="0" name=""/>
        <dsp:cNvSpPr/>
      </dsp:nvSpPr>
      <dsp:spPr>
        <a:xfrm rot="5400000">
          <a:off x="-181653" y="1400255"/>
          <a:ext cx="1211021" cy="84771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Why</a:t>
          </a:r>
          <a:endParaRPr lang="en-IN" sz="2500" kern="1200" dirty="0"/>
        </a:p>
      </dsp:txBody>
      <dsp:txXfrm rot="-5400000">
        <a:off x="1" y="1642458"/>
        <a:ext cx="847714" cy="363307"/>
      </dsp:txXfrm>
    </dsp:sp>
    <dsp:sp modelId="{AC11C8A0-A7B1-4197-8779-847CFEAE5BE1}">
      <dsp:nvSpPr>
        <dsp:cNvPr id="0" name=""/>
        <dsp:cNvSpPr/>
      </dsp:nvSpPr>
      <dsp:spPr>
        <a:xfrm rot="5400000">
          <a:off x="4137036" y="-2216077"/>
          <a:ext cx="1077879" cy="765652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To work towards significant reduction in unnecessary detention on remand ( number,  frequency and duration) by identifying and thus assisting under trials in need of legal assistance and counsel.</a:t>
          </a:r>
          <a:endParaRPr lang="en-IN" sz="1800" kern="1200" dirty="0"/>
        </a:p>
      </dsp:txBody>
      <dsp:txXfrm rot="-5400000">
        <a:off x="847714" y="1125863"/>
        <a:ext cx="7603905" cy="972643"/>
      </dsp:txXfrm>
    </dsp:sp>
    <dsp:sp modelId="{2D651EF4-9ABB-4484-AFDA-E1E2FBFBDAE6}">
      <dsp:nvSpPr>
        <dsp:cNvPr id="0" name=""/>
        <dsp:cNvSpPr/>
      </dsp:nvSpPr>
      <dsp:spPr>
        <a:xfrm rot="5400000">
          <a:off x="-181653" y="2469387"/>
          <a:ext cx="1211021" cy="84771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How</a:t>
          </a:r>
          <a:endParaRPr lang="en-IN" sz="2500" kern="1200" dirty="0"/>
        </a:p>
      </dsp:txBody>
      <dsp:txXfrm rot="-5400000">
        <a:off x="1" y="2711590"/>
        <a:ext cx="847714" cy="363307"/>
      </dsp:txXfrm>
    </dsp:sp>
    <dsp:sp modelId="{639CF1BA-3F29-4445-8673-94C881063827}">
      <dsp:nvSpPr>
        <dsp:cNvPr id="0" name=""/>
        <dsp:cNvSpPr/>
      </dsp:nvSpPr>
      <dsp:spPr>
        <a:xfrm rot="5400000">
          <a:off x="4282394" y="-1146945"/>
          <a:ext cx="787163" cy="765652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Since 11</a:t>
          </a:r>
          <a:r>
            <a:rPr lang="en-US" sz="1800" kern="1200" baseline="30000" dirty="0" smtClean="0">
              <a:latin typeface="Times New Roman" pitchFamily="18" charset="0"/>
              <a:cs typeface="Times New Roman" pitchFamily="18" charset="0"/>
            </a:rPr>
            <a:t>th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August’12, the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Swadhikaar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team has initiated a system of  regular prison visits by CHRI staff lawyers and had 25 visits so far.</a:t>
          </a:r>
          <a:endParaRPr lang="en-IN" sz="1800" kern="1200" dirty="0"/>
        </a:p>
      </dsp:txBody>
      <dsp:txXfrm rot="-5400000">
        <a:off x="847714" y="2326161"/>
        <a:ext cx="7618097" cy="710311"/>
      </dsp:txXfrm>
    </dsp:sp>
    <dsp:sp modelId="{35240288-84C5-4DBD-92FA-21CC480AE64F}">
      <dsp:nvSpPr>
        <dsp:cNvPr id="0" name=""/>
        <dsp:cNvSpPr/>
      </dsp:nvSpPr>
      <dsp:spPr>
        <a:xfrm rot="5400000">
          <a:off x="-181653" y="3538518"/>
          <a:ext cx="1211021" cy="84771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What</a:t>
          </a:r>
          <a:endParaRPr lang="en-IN" sz="2500" kern="1200" dirty="0"/>
        </a:p>
      </dsp:txBody>
      <dsp:txXfrm rot="-5400000">
        <a:off x="1" y="3780721"/>
        <a:ext cx="847714" cy="363307"/>
      </dsp:txXfrm>
    </dsp:sp>
    <dsp:sp modelId="{EA5C5357-1B1A-4F75-BB16-31B18CECA3C9}">
      <dsp:nvSpPr>
        <dsp:cNvPr id="0" name=""/>
        <dsp:cNvSpPr/>
      </dsp:nvSpPr>
      <dsp:spPr>
        <a:xfrm rot="5400000">
          <a:off x="4282394" y="-77814"/>
          <a:ext cx="787163" cy="765652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We have interviewed  372  inmates  since August’12 and in 120 cases where the inmates did not have legal representation,  letters have been sent  to DLSA  for appointment of  lawyers .</a:t>
          </a:r>
          <a:endParaRPr lang="en-IN" sz="1800" kern="1200" dirty="0"/>
        </a:p>
      </dsp:txBody>
      <dsp:txXfrm rot="-5400000">
        <a:off x="847714" y="3395292"/>
        <a:ext cx="7618097" cy="7103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B0CE20-4FF3-43DF-A3AC-AFF0232576D3}">
      <dsp:nvSpPr>
        <dsp:cNvPr id="0" name=""/>
        <dsp:cNvSpPr/>
      </dsp:nvSpPr>
      <dsp:spPr>
        <a:xfrm>
          <a:off x="97357" y="370345"/>
          <a:ext cx="1834799" cy="1084457"/>
        </a:xfrm>
        <a:prstGeom prst="rect">
          <a:avLst/>
        </a:prstGeom>
        <a:solidFill>
          <a:schemeClr val="accent2"/>
        </a:solidFill>
        <a:ln w="11429" cap="flat" cmpd="sng" algn="ctr">
          <a:solidFill>
            <a:schemeClr val="accent2">
              <a:shade val="50000"/>
            </a:schemeClr>
          </a:solidFill>
          <a:prstDash val="sysDash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Poor and Indigent               ( </a:t>
          </a:r>
          <a:r>
            <a:rPr lang="en-US" sz="1900" kern="1200" dirty="0" err="1" smtClean="0">
              <a:solidFill>
                <a:schemeClr val="tx1"/>
              </a:solidFill>
            </a:rPr>
            <a:t>Balesar</a:t>
          </a:r>
          <a:r>
            <a:rPr lang="en-US" sz="1900" kern="1200" dirty="0" smtClean="0">
              <a:solidFill>
                <a:schemeClr val="tx1"/>
              </a:solidFill>
            </a:rPr>
            <a:t> Case)</a:t>
          </a:r>
          <a:endParaRPr lang="en-IN" sz="1900" kern="1200" dirty="0">
            <a:solidFill>
              <a:schemeClr val="tx1"/>
            </a:solidFill>
          </a:endParaRPr>
        </a:p>
      </dsp:txBody>
      <dsp:txXfrm>
        <a:off x="97357" y="370345"/>
        <a:ext cx="1834799" cy="1084457"/>
      </dsp:txXfrm>
    </dsp:sp>
    <dsp:sp modelId="{34E3C49C-69AC-4D98-B259-A93A46388A63}">
      <dsp:nvSpPr>
        <dsp:cNvPr id="0" name=""/>
        <dsp:cNvSpPr/>
      </dsp:nvSpPr>
      <dsp:spPr>
        <a:xfrm>
          <a:off x="2128360" y="323962"/>
          <a:ext cx="1962037" cy="1177222"/>
        </a:xfrm>
        <a:prstGeom prst="rect">
          <a:avLst/>
        </a:prstGeom>
        <a:solidFill>
          <a:schemeClr val="accent3"/>
        </a:solidFill>
        <a:ln w="11429" cap="flat" cmpd="sng" algn="ctr">
          <a:solidFill>
            <a:schemeClr val="accent3">
              <a:shade val="50000"/>
            </a:schemeClr>
          </a:solidFill>
          <a:prstDash val="sysDash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Juveniles             ( 17 year old)</a:t>
          </a:r>
          <a:endParaRPr lang="en-IN" sz="1900" kern="1200" dirty="0">
            <a:solidFill>
              <a:schemeClr val="tx1"/>
            </a:solidFill>
          </a:endParaRPr>
        </a:p>
      </dsp:txBody>
      <dsp:txXfrm>
        <a:off x="2128360" y="323962"/>
        <a:ext cx="1962037" cy="1177222"/>
      </dsp:txXfrm>
    </dsp:sp>
    <dsp:sp modelId="{83E630DE-DADE-449E-A031-E653BB40804C}">
      <dsp:nvSpPr>
        <dsp:cNvPr id="0" name=""/>
        <dsp:cNvSpPr/>
      </dsp:nvSpPr>
      <dsp:spPr>
        <a:xfrm>
          <a:off x="4286601" y="323962"/>
          <a:ext cx="1962037" cy="1177222"/>
        </a:xfrm>
        <a:prstGeom prst="rect">
          <a:avLst/>
        </a:prstGeom>
        <a:solidFill>
          <a:schemeClr val="accent4"/>
        </a:solidFill>
        <a:ln w="11429" cap="flat" cmpd="sng" algn="ctr">
          <a:solidFill>
            <a:schemeClr val="accent4">
              <a:shade val="50000"/>
            </a:schemeClr>
          </a:solidFill>
          <a:prstDash val="sysDash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Disabled – Physical and Mental                 ( </a:t>
          </a:r>
          <a:r>
            <a:rPr lang="en-US" sz="1900" kern="1200" dirty="0" err="1" smtClean="0">
              <a:solidFill>
                <a:schemeClr val="tx1"/>
              </a:solidFill>
            </a:rPr>
            <a:t>Baluram</a:t>
          </a:r>
          <a:r>
            <a:rPr lang="en-US" sz="1900" kern="1200" dirty="0" smtClean="0">
              <a:solidFill>
                <a:schemeClr val="tx1"/>
              </a:solidFill>
            </a:rPr>
            <a:t>)</a:t>
          </a:r>
          <a:endParaRPr lang="en-IN" sz="1900" kern="1200" dirty="0">
            <a:solidFill>
              <a:schemeClr val="tx1"/>
            </a:solidFill>
          </a:endParaRPr>
        </a:p>
      </dsp:txBody>
      <dsp:txXfrm>
        <a:off x="4286601" y="323962"/>
        <a:ext cx="1962037" cy="1177222"/>
      </dsp:txXfrm>
    </dsp:sp>
    <dsp:sp modelId="{2DB5C1A1-ECC8-4353-9DD0-C62569BE5FFB}">
      <dsp:nvSpPr>
        <dsp:cNvPr id="0" name=""/>
        <dsp:cNvSpPr/>
      </dsp:nvSpPr>
      <dsp:spPr>
        <a:xfrm>
          <a:off x="6444842" y="323962"/>
          <a:ext cx="1962037" cy="1177222"/>
        </a:xfrm>
        <a:prstGeom prst="rect">
          <a:avLst/>
        </a:prstGeom>
        <a:solidFill>
          <a:schemeClr val="accent6"/>
        </a:solidFill>
        <a:ln w="11429" cap="flat" cmpd="sng" algn="ctr">
          <a:solidFill>
            <a:schemeClr val="accent6">
              <a:shade val="50000"/>
            </a:schemeClr>
          </a:solidFill>
          <a:prstDash val="sysDash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Terminally Ill      ( AIDS case)</a:t>
          </a:r>
          <a:endParaRPr lang="en-IN" sz="1900" kern="1200" dirty="0">
            <a:solidFill>
              <a:schemeClr val="tx1"/>
            </a:solidFill>
          </a:endParaRPr>
        </a:p>
      </dsp:txBody>
      <dsp:txXfrm>
        <a:off x="6444842" y="323962"/>
        <a:ext cx="1962037" cy="1177222"/>
      </dsp:txXfrm>
    </dsp:sp>
    <dsp:sp modelId="{3E946319-8C94-4E8A-AC47-81307790130B}">
      <dsp:nvSpPr>
        <dsp:cNvPr id="0" name=""/>
        <dsp:cNvSpPr/>
      </dsp:nvSpPr>
      <dsp:spPr>
        <a:xfrm>
          <a:off x="33738" y="1697388"/>
          <a:ext cx="1962037" cy="1177222"/>
        </a:xfrm>
        <a:prstGeom prst="rect">
          <a:avLst/>
        </a:prstGeom>
        <a:solidFill>
          <a:schemeClr val="accent1">
            <a:tint val="45000"/>
          </a:schemeClr>
        </a:solidFill>
        <a:ln w="9525" cap="flat" cmpd="sng" algn="ctr">
          <a:solidFill>
            <a:schemeClr val="accent1"/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Elderly                 ( Permanent Parole)</a:t>
          </a:r>
          <a:endParaRPr lang="en-IN" sz="1900" kern="1200" dirty="0">
            <a:solidFill>
              <a:schemeClr val="tx1"/>
            </a:solidFill>
          </a:endParaRPr>
        </a:p>
      </dsp:txBody>
      <dsp:txXfrm>
        <a:off x="33738" y="1697388"/>
        <a:ext cx="1962037" cy="1177222"/>
      </dsp:txXfrm>
    </dsp:sp>
    <dsp:sp modelId="{27C9C1FE-5C46-4BF2-9220-5A7E3FF83D72}">
      <dsp:nvSpPr>
        <dsp:cNvPr id="0" name=""/>
        <dsp:cNvSpPr/>
      </dsp:nvSpPr>
      <dsp:spPr>
        <a:xfrm>
          <a:off x="2191979" y="1697388"/>
          <a:ext cx="1962037" cy="1177222"/>
        </a:xfrm>
        <a:prstGeom prst="rect">
          <a:avLst/>
        </a:prstGeom>
        <a:solidFill>
          <a:schemeClr val="accent4"/>
        </a:solidFill>
        <a:ln w="20000" cap="flat" cmpd="sng" algn="ctr">
          <a:solidFill>
            <a:schemeClr val="lt1"/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Foreign Nationals             ( Meer </a:t>
          </a:r>
          <a:r>
            <a:rPr lang="en-US" sz="1900" kern="1200" dirty="0" err="1" smtClean="0">
              <a:solidFill>
                <a:schemeClr val="tx1"/>
              </a:solidFill>
            </a:rPr>
            <a:t>Vize</a:t>
          </a:r>
          <a:r>
            <a:rPr lang="en-US" sz="1900" kern="1200" dirty="0" smtClean="0">
              <a:solidFill>
                <a:schemeClr val="tx1"/>
              </a:solidFill>
            </a:rPr>
            <a:t>)</a:t>
          </a:r>
          <a:endParaRPr lang="en-IN" sz="1900" kern="1200" dirty="0">
            <a:solidFill>
              <a:schemeClr val="tx1"/>
            </a:solidFill>
          </a:endParaRPr>
        </a:p>
      </dsp:txBody>
      <dsp:txXfrm>
        <a:off x="2191979" y="1697388"/>
        <a:ext cx="1962037" cy="1177222"/>
      </dsp:txXfrm>
    </dsp:sp>
    <dsp:sp modelId="{9485B607-B3BE-4069-A4AB-C3800002B463}">
      <dsp:nvSpPr>
        <dsp:cNvPr id="0" name=""/>
        <dsp:cNvSpPr/>
      </dsp:nvSpPr>
      <dsp:spPr>
        <a:xfrm>
          <a:off x="4350220" y="1697388"/>
          <a:ext cx="1962037" cy="11772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Death Row Prisoners</a:t>
          </a:r>
          <a:endParaRPr lang="en-IN" sz="1900" kern="1200" dirty="0">
            <a:solidFill>
              <a:schemeClr val="tx1"/>
            </a:solidFill>
          </a:endParaRPr>
        </a:p>
      </dsp:txBody>
      <dsp:txXfrm>
        <a:off x="4350220" y="1697388"/>
        <a:ext cx="1962037" cy="1177222"/>
      </dsp:txXfrm>
    </dsp:sp>
    <dsp:sp modelId="{F3AA28B1-1910-4171-8A04-C49086DF1BB3}">
      <dsp:nvSpPr>
        <dsp:cNvPr id="0" name=""/>
        <dsp:cNvSpPr/>
      </dsp:nvSpPr>
      <dsp:spPr>
        <a:xfrm>
          <a:off x="6508461" y="1697388"/>
          <a:ext cx="1962037" cy="1177222"/>
        </a:xfrm>
        <a:prstGeom prst="rect">
          <a:avLst/>
        </a:prstGeom>
        <a:solidFill>
          <a:schemeClr val="accent3"/>
        </a:solidFill>
        <a:ln w="11429" cap="flat" cmpd="sng" algn="ctr">
          <a:solidFill>
            <a:schemeClr val="accent3">
              <a:shade val="50000"/>
            </a:schemeClr>
          </a:solidFill>
          <a:prstDash val="sysDash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Women </a:t>
          </a:r>
          <a:endParaRPr lang="en-IN" sz="1900" kern="1200" dirty="0">
            <a:solidFill>
              <a:schemeClr val="tx1"/>
            </a:solidFill>
          </a:endParaRPr>
        </a:p>
      </dsp:txBody>
      <dsp:txXfrm>
        <a:off x="6508461" y="1697388"/>
        <a:ext cx="1962037" cy="1177222"/>
      </dsp:txXfrm>
    </dsp:sp>
    <dsp:sp modelId="{0EB8D0BE-49F6-4C3F-B736-FA87E09D28EA}">
      <dsp:nvSpPr>
        <dsp:cNvPr id="0" name=""/>
        <dsp:cNvSpPr/>
      </dsp:nvSpPr>
      <dsp:spPr>
        <a:xfrm>
          <a:off x="1112859" y="3070814"/>
          <a:ext cx="1962037" cy="1177222"/>
        </a:xfrm>
        <a:prstGeom prst="rect">
          <a:avLst/>
        </a:prstGeom>
        <a:solidFill>
          <a:schemeClr val="accent6">
            <a:tint val="95000"/>
          </a:schemeClr>
        </a:solidFill>
        <a:ln w="9525" cap="flat" cmpd="sng" algn="ctr">
          <a:solidFill>
            <a:schemeClr val="accent6"/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6">
              <a:shade val="70000"/>
              <a:satMod val="105000"/>
            </a:schemeClr>
          </a:contourClr>
        </a:sp3d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Caste and Other minorities</a:t>
          </a:r>
        </a:p>
      </dsp:txBody>
      <dsp:txXfrm>
        <a:off x="1112859" y="3070814"/>
        <a:ext cx="1962037" cy="1177222"/>
      </dsp:txXfrm>
    </dsp:sp>
    <dsp:sp modelId="{C21E3FB0-13BF-41A0-BD87-49F86113BB9A}">
      <dsp:nvSpPr>
        <dsp:cNvPr id="0" name=""/>
        <dsp:cNvSpPr/>
      </dsp:nvSpPr>
      <dsp:spPr>
        <a:xfrm>
          <a:off x="3271100" y="3070814"/>
          <a:ext cx="1962037" cy="1177222"/>
        </a:xfrm>
        <a:prstGeom prst="rect">
          <a:avLst/>
        </a:prstGeom>
        <a:solidFill>
          <a:schemeClr val="accent1">
            <a:tint val="45000"/>
          </a:schemeClr>
        </a:solidFill>
        <a:ln w="9525" cap="flat" cmpd="sng" algn="ctr">
          <a:solidFill>
            <a:schemeClr val="accent1"/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Children of mothers in Prisoners</a:t>
          </a:r>
          <a:endParaRPr lang="en-IN" sz="1900" kern="1200" dirty="0">
            <a:solidFill>
              <a:schemeClr val="tx1"/>
            </a:solidFill>
          </a:endParaRPr>
        </a:p>
      </dsp:txBody>
      <dsp:txXfrm>
        <a:off x="3271100" y="3070814"/>
        <a:ext cx="1962037" cy="1177222"/>
      </dsp:txXfrm>
    </dsp:sp>
    <dsp:sp modelId="{A28B389D-599C-45D5-8502-25B9B831A794}">
      <dsp:nvSpPr>
        <dsp:cNvPr id="0" name=""/>
        <dsp:cNvSpPr/>
      </dsp:nvSpPr>
      <dsp:spPr>
        <a:xfrm>
          <a:off x="5429341" y="3070814"/>
          <a:ext cx="1962037" cy="1177222"/>
        </a:xfrm>
        <a:prstGeom prst="rect">
          <a:avLst/>
        </a:prstGeom>
        <a:solidFill>
          <a:schemeClr val="accent2"/>
        </a:solidFill>
        <a:ln w="11429" cap="flat" cmpd="sng" algn="ctr">
          <a:solidFill>
            <a:schemeClr val="accent2">
              <a:shade val="50000"/>
            </a:schemeClr>
          </a:solidFill>
          <a:prstDash val="sysDash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LGBTQ</a:t>
          </a:r>
        </a:p>
      </dsp:txBody>
      <dsp:txXfrm>
        <a:off x="5429341" y="3070814"/>
        <a:ext cx="1962037" cy="11772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03880" cy="472440"/>
          </a:xfrm>
          <a:prstGeom prst="rect">
            <a:avLst/>
          </a:prstGeom>
        </p:spPr>
        <p:txBody>
          <a:bodyPr vert="horz" lIns="94915" tIns="47457" rIns="94915" bIns="4745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57262" y="0"/>
            <a:ext cx="3103880" cy="472440"/>
          </a:xfrm>
          <a:prstGeom prst="rect">
            <a:avLst/>
          </a:prstGeom>
        </p:spPr>
        <p:txBody>
          <a:bodyPr vert="horz" lIns="94915" tIns="47457" rIns="94915" bIns="47457" rtlCol="0"/>
          <a:lstStyle>
            <a:lvl1pPr algn="r">
              <a:defRPr sz="1200"/>
            </a:lvl1pPr>
          </a:lstStyle>
          <a:p>
            <a:fld id="{5BEC44A0-D6BA-4321-ABE5-AEE4067D8340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708025"/>
            <a:ext cx="4724400" cy="354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915" tIns="47457" rIns="94915" bIns="4745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6280" y="4488180"/>
            <a:ext cx="5730240" cy="4251960"/>
          </a:xfrm>
          <a:prstGeom prst="rect">
            <a:avLst/>
          </a:prstGeom>
        </p:spPr>
        <p:txBody>
          <a:bodyPr vert="horz" lIns="94915" tIns="47457" rIns="94915" bIns="4745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74720"/>
            <a:ext cx="3103880" cy="472440"/>
          </a:xfrm>
          <a:prstGeom prst="rect">
            <a:avLst/>
          </a:prstGeom>
        </p:spPr>
        <p:txBody>
          <a:bodyPr vert="horz" lIns="94915" tIns="47457" rIns="94915" bIns="4745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57262" y="8974720"/>
            <a:ext cx="3103880" cy="472440"/>
          </a:xfrm>
          <a:prstGeom prst="rect">
            <a:avLst/>
          </a:prstGeom>
        </p:spPr>
        <p:txBody>
          <a:bodyPr vert="horz" lIns="94915" tIns="47457" rIns="94915" bIns="47457" rtlCol="0" anchor="b"/>
          <a:lstStyle>
            <a:lvl1pPr algn="r">
              <a:defRPr sz="1200"/>
            </a:lvl1pPr>
          </a:lstStyle>
          <a:p>
            <a:fld id="{4C4D148B-C0AE-49C1-9690-72FE0A8AF7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611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372 total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4D148B-C0AE-49C1-9690-72FE0A8AF7C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328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4D148B-C0AE-49C1-9690-72FE0A8AF7C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483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E4550-1457-4AA3-AE41-425F545B5E8E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ED80EC2-1F16-4AC1-8C36-E89F1B95AC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E4550-1457-4AA3-AE41-425F545B5E8E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80EC2-1F16-4AC1-8C36-E89F1B95AC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ED80EC2-1F16-4AC1-8C36-E89F1B95AC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E4550-1457-4AA3-AE41-425F545B5E8E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E4550-1457-4AA3-AE41-425F545B5E8E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ED80EC2-1F16-4AC1-8C36-E89F1B95AC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E4550-1457-4AA3-AE41-425F545B5E8E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ED80EC2-1F16-4AC1-8C36-E89F1B95AC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6CE4550-1457-4AA3-AE41-425F545B5E8E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80EC2-1F16-4AC1-8C36-E89F1B95AC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E4550-1457-4AA3-AE41-425F545B5E8E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ED80EC2-1F16-4AC1-8C36-E89F1B95AC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E4550-1457-4AA3-AE41-425F545B5E8E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ED80EC2-1F16-4AC1-8C36-E89F1B95AC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E4550-1457-4AA3-AE41-425F545B5E8E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ED80EC2-1F16-4AC1-8C36-E89F1B95AC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ED80EC2-1F16-4AC1-8C36-E89F1B95AC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E4550-1457-4AA3-AE41-425F545B5E8E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ED80EC2-1F16-4AC1-8C36-E89F1B95AC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6CE4550-1457-4AA3-AE41-425F545B5E8E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6CE4550-1457-4AA3-AE41-425F545B5E8E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ED80EC2-1F16-4AC1-8C36-E89F1B95AC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819400"/>
            <a:ext cx="8458200" cy="1752600"/>
          </a:xfrm>
        </p:spPr>
        <p:txBody>
          <a:bodyPr>
            <a:normAutofit/>
          </a:bodyPr>
          <a:lstStyle/>
          <a:p>
            <a:endParaRPr lang="en-US" sz="1800" dirty="0" smtClean="0"/>
          </a:p>
          <a:p>
            <a:r>
              <a:rPr lang="en-US" sz="1800" dirty="0" smtClean="0"/>
              <a:t>   ISSUES CONCERNING PRE-TRIAL DETENTION</a:t>
            </a: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PRISON REFORMS</a:t>
            </a:r>
            <a:endParaRPr lang="en-US" dirty="0"/>
          </a:p>
        </p:txBody>
      </p:sp>
      <p:pic>
        <p:nvPicPr>
          <p:cNvPr id="4" name="Picture 3" descr="topbanner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495800"/>
            <a:ext cx="9147175" cy="228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Swadhikaar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Production 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1623" y="1527175"/>
          <a:ext cx="8613776" cy="36899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6888"/>
                <a:gridCol w="4306888"/>
              </a:tblGrid>
              <a:tr h="245940">
                <a:tc>
                  <a:txBody>
                    <a:bodyPr/>
                    <a:lstStyle/>
                    <a:p>
                      <a:pPr algn="just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First Production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Numbers</a:t>
                      </a:r>
                    </a:p>
                  </a:txBody>
                  <a:tcPr marL="9525" marR="9525" marT="9525" marB="0" anchor="ctr"/>
                </a:tc>
              </a:tr>
              <a:tr h="245940">
                <a:tc>
                  <a:txBody>
                    <a:bodyPr/>
                    <a:lstStyle/>
                    <a:p>
                      <a:pPr algn="just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Within 24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188</a:t>
                      </a:r>
                    </a:p>
                  </a:txBody>
                  <a:tcPr marL="9525" marR="9525" marT="9525" marB="0" anchor="ctr"/>
                </a:tc>
              </a:tr>
              <a:tr h="245940">
                <a:tc>
                  <a:txBody>
                    <a:bodyPr/>
                    <a:lstStyle/>
                    <a:p>
                      <a:pPr algn="just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2nd day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</a:tr>
              <a:tr h="245940">
                <a:tc>
                  <a:txBody>
                    <a:bodyPr/>
                    <a:lstStyle/>
                    <a:p>
                      <a:pPr algn="just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3rd Day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</a:tr>
              <a:tr h="245940">
                <a:tc>
                  <a:txBody>
                    <a:bodyPr/>
                    <a:lstStyle/>
                    <a:p>
                      <a:pPr algn="just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4th Day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</a:tr>
              <a:tr h="245940">
                <a:tc>
                  <a:txBody>
                    <a:bodyPr/>
                    <a:lstStyle/>
                    <a:p>
                      <a:pPr algn="just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5th Day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</a:tr>
              <a:tr h="245940">
                <a:tc>
                  <a:txBody>
                    <a:bodyPr/>
                    <a:lstStyle/>
                    <a:p>
                      <a:pPr algn="just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6th Day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</a:tr>
              <a:tr h="245940">
                <a:tc>
                  <a:txBody>
                    <a:bodyPr/>
                    <a:lstStyle/>
                    <a:p>
                      <a:pPr algn="just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7th Day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</a:tr>
              <a:tr h="245940">
                <a:tc>
                  <a:txBody>
                    <a:bodyPr/>
                    <a:lstStyle/>
                    <a:p>
                      <a:pPr algn="just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8,9,10,11,12,16,38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1,1,1,1,2,1,1</a:t>
                      </a:r>
                    </a:p>
                  </a:txBody>
                  <a:tcPr marL="9525" marR="9525" marT="9525" marB="0" anchor="ctr"/>
                </a:tc>
              </a:tr>
              <a:tr h="245940">
                <a:tc>
                  <a:txBody>
                    <a:bodyPr/>
                    <a:lstStyle/>
                    <a:p>
                      <a:pPr algn="just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 Answer/Data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</a:p>
                  </a:txBody>
                  <a:tcPr marL="9525" marR="9525" marT="9525" marB="0" anchor="ctr"/>
                </a:tc>
              </a:tr>
              <a:tr h="245940">
                <a:tc>
                  <a:txBody>
                    <a:bodyPr/>
                    <a:lstStyle/>
                    <a:p>
                      <a:pPr algn="just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372</a:t>
                      </a:r>
                    </a:p>
                  </a:txBody>
                  <a:tcPr marL="9525" marR="9525" marT="9525" marB="0" anchor="ctr"/>
                </a:tc>
              </a:tr>
              <a:tr h="245940">
                <a:tc>
                  <a:txBody>
                    <a:bodyPr/>
                    <a:lstStyle/>
                    <a:p>
                      <a:pPr algn="just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Total </a:t>
                      </a:r>
                      <a:r>
                        <a:rPr lang="en-IN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Responses ( 372-52</a:t>
                      </a:r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320</a:t>
                      </a:r>
                    </a:p>
                  </a:txBody>
                  <a:tcPr marL="9525" marR="9525" marT="9525" marB="0" anchor="ctr"/>
                </a:tc>
              </a:tr>
              <a:tr h="245940">
                <a:tc>
                  <a:txBody>
                    <a:bodyPr/>
                    <a:lstStyle/>
                    <a:p>
                      <a:pPr algn="just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Beyond 24 hours( 320-188)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IN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132 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5562600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No First Production  of Under-trials within 24 hours in 40 %  of the cases. 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Early Access to Counsel &amp; Legal Aid- Lawyers Appointment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1623" y="1527175"/>
          <a:ext cx="8842376" cy="2688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1188"/>
                <a:gridCol w="4421188"/>
              </a:tblGrid>
              <a:tr h="241900"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First Access to Lawyer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Results</a:t>
                      </a:r>
                    </a:p>
                  </a:txBody>
                  <a:tcPr marL="9525" marR="9525" marT="9525" marB="0" anchor="b"/>
                </a:tc>
              </a:tr>
              <a:tr h="241900"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At Arrest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</a:tr>
              <a:tr h="241900"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Police Custody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</a:tr>
              <a:tr h="241900"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First Production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</a:tr>
              <a:tr h="241900"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Second Production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</a:tr>
              <a:tr h="241900"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Subsequent Production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</a:tr>
              <a:tr h="241900"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After Chargesheet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</a:tr>
              <a:tr h="241900"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 Legal Representation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140</a:t>
                      </a:r>
                    </a:p>
                  </a:txBody>
                  <a:tcPr marL="9525" marR="9525" marT="9525" marB="0" anchor="b"/>
                </a:tc>
              </a:tr>
              <a:tr h="408305"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Inadequate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Information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41900"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Number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4267200"/>
            <a:ext cx="8382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Access to counsel until first production only in  33%  cases.</a:t>
            </a: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No Legal Representation  in 140 cases.</a:t>
            </a:r>
          </a:p>
          <a:p>
            <a:pPr>
              <a:buFont typeface="Wingdings" pitchFamily="2" charset="2"/>
              <a:buChar char="Ø"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120 cases referred to DLSA &amp; confirmation  on appointment of lawyers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from DLSA in  more than 70 cases 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Remand Practices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81000" y="1981200"/>
          <a:ext cx="8458202" cy="1998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6463"/>
                <a:gridCol w="1326235"/>
                <a:gridCol w="1160456"/>
                <a:gridCol w="1574904"/>
                <a:gridCol w="1160456"/>
                <a:gridCol w="1329688"/>
              </a:tblGrid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Remand Period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(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Days)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to 10 Days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to 15 Days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 to 30 Days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More than 30 Days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</a:tr>
              <a:tr h="514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Pre Chargesheet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104</a:t>
                      </a:r>
                    </a:p>
                  </a:txBody>
                  <a:tcPr marL="9525" marR="9525" marT="9525" marB="0" anchor="b"/>
                </a:tc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Post Chargesheet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</a:tr>
              <a:tr h="4933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163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flipH="1">
            <a:off x="457200" y="4114800"/>
            <a:ext cx="7924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Out of the 104 Pre-charge-sheet cases, in 17 cases,  the remand  period was more than 15 days which is a clear violation of Section 167 (2)</a:t>
            </a:r>
          </a:p>
          <a:p>
            <a:pPr>
              <a:buFont typeface="Wingdings" pitchFamily="2" charset="2"/>
              <a:buChar char="Ø"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Out of the 104 Pre- charge sheet cases , 39% cases were remanded on the 14</a:t>
            </a:r>
            <a:r>
              <a:rPr lang="en-US" b="1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&amp; 15</a:t>
            </a:r>
            <a:r>
              <a:rPr lang="en-US" b="1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day.</a:t>
            </a: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Out of the 59 Post- Charge sheet cases, in 27 ( 45%) cases, the remand period was more than 15 days which is a clear violation of Section 309 (2)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Court Production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Alwar Court Production Study :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CHRI  filed an RTI in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Alwar district prisons  to analyse  the  Court production practices in Alwar courts. Following information sought:</a:t>
            </a:r>
          </a:p>
          <a:p>
            <a:pPr>
              <a:buNone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	       (</a:t>
            </a:r>
            <a:r>
              <a:rPr lang="en-IN" sz="1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) Production Warrants of  under trial prisoners who had completed 1 year or more in 	prison as on 18 Oct 11</a:t>
            </a:r>
          </a:p>
          <a:p>
            <a:pPr>
              <a:buNone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           (ii) Police Escorts Requisition forms for a quarter (1 June-30 Sept 11)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We observed 56 cases of 40 under trials and  the results of our analysis showed that out of 740 productions ordered by the court, only 427 actual productions  took place.  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Lack of police escorts accounted to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30%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of  non - production. 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Also, while the average remand gap ordered by the court was 27 days,  due to this systemic non-production, the average gap between two productions was as high as 47 days.</a:t>
            </a: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Jodhpur Court Production Situation: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Jodhpur Central Jail: Letter  dated 2</a:t>
            </a:r>
            <a:r>
              <a:rPr lang="en-US" sz="1800" baseline="30000" dirty="0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May ‘13 by the  Jail Superintendent, Jodhpur Central jail to the IPS, Police Commissioner, Jodhpur Metropolitan, Jodhpur. clearly underscores that shortage of police escorts is a systemic issue in Jodhpur. 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 letter mentions that observation of two  months data  reveals  that  67% productions  of under-trials in jodhpur central jail do not take place due to shortage of police escorts.  </a:t>
            </a:r>
          </a:p>
          <a:p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Vulnerable Categories Behind Bars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Rights of a Prisoner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124200" y="2590800"/>
            <a:ext cx="2286000" cy="1673352"/>
          </a:xfrm>
          <a:prstGeom prst="quad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>
            <a:normAutofit fontScale="85000" lnSpcReduction="20000"/>
          </a:bodyPr>
          <a:lstStyle/>
          <a:p>
            <a:pPr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PRISONER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2971800"/>
            <a:ext cx="2362200" cy="83099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Prison Authorities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72200" y="3048000"/>
            <a:ext cx="2590800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Legal Services   Authority</a:t>
            </a:r>
            <a:endParaRPr lang="en-IN" sz="24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29000" y="1981200"/>
            <a:ext cx="20574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    </a:t>
            </a:r>
            <a:r>
              <a:rPr lang="en-US" sz="2400" dirty="0" smtClean="0">
                <a:solidFill>
                  <a:schemeClr val="tx1"/>
                </a:solidFill>
              </a:rPr>
              <a:t> Judiciary</a:t>
            </a:r>
            <a:endParaRPr lang="en-IN" sz="24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76600" y="4800600"/>
            <a:ext cx="22098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        </a:t>
            </a:r>
            <a:r>
              <a:rPr lang="en-US" sz="2400" dirty="0" smtClean="0">
                <a:solidFill>
                  <a:schemeClr val="tx1"/>
                </a:solidFill>
              </a:rPr>
              <a:t>Lawyers</a:t>
            </a:r>
            <a:endParaRPr lang="en-IN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5400" dirty="0" smtClean="0"/>
              <a:t>THANK  YOU</a:t>
            </a:r>
            <a:endParaRPr lang="en-IN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877</TotalTime>
  <Words>491</Words>
  <Application>Microsoft Office PowerPoint</Application>
  <PresentationFormat>On-screen Show (4:3)</PresentationFormat>
  <Paragraphs>135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Calibri</vt:lpstr>
      <vt:lpstr>Georgia</vt:lpstr>
      <vt:lpstr>Times New Roman</vt:lpstr>
      <vt:lpstr>Wingdings</vt:lpstr>
      <vt:lpstr>Wingdings 2</vt:lpstr>
      <vt:lpstr>Civic</vt:lpstr>
      <vt:lpstr>PRISON REFORMS</vt:lpstr>
      <vt:lpstr>Swadhikaar</vt:lpstr>
      <vt:lpstr>First Production </vt:lpstr>
      <vt:lpstr>   Early Access to Counsel &amp; Legal Aid- Lawyers Appointment </vt:lpstr>
      <vt:lpstr>Remand Practices </vt:lpstr>
      <vt:lpstr>Court Production Practice</vt:lpstr>
      <vt:lpstr>Vulnerable Categories Behind Bars</vt:lpstr>
      <vt:lpstr>Rights of a Prisoner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intel</dc:creator>
  <cp:lastModifiedBy>Raja Bagga</cp:lastModifiedBy>
  <cp:revision>84</cp:revision>
  <dcterms:created xsi:type="dcterms:W3CDTF">2013-07-02T10:33:42Z</dcterms:created>
  <dcterms:modified xsi:type="dcterms:W3CDTF">2016-02-24T06:24:54Z</dcterms:modified>
</cp:coreProperties>
</file>